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Tomorrow Semi Bold"/>
      <p:regular r:id="rId15"/>
    </p:embeddedFont>
    <p:embeddedFont>
      <p:font typeface="Tomorrow Semi Bold"/>
      <p:regular r:id="rId16"/>
    </p:embeddedFont>
    <p:embeddedFont>
      <p:font typeface="Tomorrow Semi Bold"/>
      <p:regular r:id="rId17"/>
    </p:embeddedFont>
    <p:embeddedFont>
      <p:font typeface="Tomorrow Semi Bold"/>
      <p:regular r:id="rId18"/>
    </p:embeddedFont>
    <p:embeddedFont>
      <p:font typeface="Tomorrow"/>
      <p:regular r:id="rId19"/>
    </p:embeddedFont>
    <p:embeddedFont>
      <p:font typeface="Tomorrow"/>
      <p:regular r:id="rId20"/>
    </p:embeddedFont>
    <p:embeddedFont>
      <p:font typeface="Tomorrow"/>
      <p:regular r:id="rId21"/>
    </p:embeddedFont>
    <p:embeddedFont>
      <p:font typeface="Tomorrow"/>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RJ6803/E-Commerce.git" TargetMode="External"/><Relationship Id="rId6" Type="http://schemas.openxmlformats.org/officeDocument/2006/relationships/hyperlink" Target="https://drive.google.com/file/d/11bqhm63b9Ijs2WYr8a9qj18M_gFp5U-o/view?usp=drive_link" TargetMode="External"/><Relationship Id="rId1"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slideLayout" Target="../slideLayouts/slideLayout9.xml"/><Relationship Id="rId10"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93275"/>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Building a Robust E-commerce Backend</a:t>
            </a:r>
            <a:endParaRPr lang="en-US" sz="3900" dirty="0"/>
          </a:p>
        </p:txBody>
      </p:sp>
      <p:sp>
        <p:nvSpPr>
          <p:cNvPr id="4" name="Text 1"/>
          <p:cNvSpPr/>
          <p:nvPr/>
        </p:nvSpPr>
        <p:spPr>
          <a:xfrm>
            <a:off x="6280190" y="3931087"/>
            <a:ext cx="7556421" cy="1905238"/>
          </a:xfrm>
          <a:prstGeom prst="rect">
            <a:avLst/>
          </a:prstGeom>
          <a:noFill/>
          <a:ln/>
        </p:spPr>
        <p:txBody>
          <a:bodyPr wrap="square" lIns="0" tIns="0" rIns="0" bIns="0" rtlCol="0" anchor="t"/>
          <a:lstStyle/>
          <a:p>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This presentation outlines the development of a comprehensive backend system for an e-commerce platform, detailing its core functionalities, the technologies employed, and its key advantages. Our objective is to deliver a fully functional API that ensures seamless operations for user authentication, product management, and order processing, laying a solid foundation for a scalable and reliable online retail experience.</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65453" y="680323"/>
            <a:ext cx="13099494" cy="1196102"/>
          </a:xfrm>
          <a:prstGeom prst="rect">
            <a:avLst/>
          </a:prstGeom>
          <a:noFill/>
          <a:ln/>
        </p:spPr>
        <p:txBody>
          <a:bodyPr wrap="square" lIns="0" tIns="0" rIns="0" bIns="0" rtlCol="0" anchor="t"/>
          <a:lstStyle/>
          <a:p>
            <a:pPr algn="l" indent="0" marL="0">
              <a:lnSpc>
                <a:spcPts val="4700"/>
              </a:lnSpc>
              <a:buNone/>
            </a:pPr>
            <a:r>
              <a:rPr lang="en-US" sz="3750" dirty="0">
                <a:solidFill>
                  <a:srgbClr val="1D1D1B"/>
                </a:solidFill>
                <a:latin typeface="Tomorrow Semi Bold" pitchFamily="34" charset="0"/>
                <a:ea typeface="Tomorrow Semi Bold" pitchFamily="34" charset="-122"/>
                <a:cs typeface="Tomorrow Semi Bold" pitchFamily="34" charset="-120"/>
              </a:rPr>
              <a:t>The Challenge: Crafting a Scalable E-commerce Foundation</a:t>
            </a:r>
            <a:endParaRPr lang="en-US" sz="3750" dirty="0"/>
          </a:p>
        </p:txBody>
      </p:sp>
      <p:sp>
        <p:nvSpPr>
          <p:cNvPr id="3" name="Shape 1"/>
          <p:cNvSpPr/>
          <p:nvPr/>
        </p:nvSpPr>
        <p:spPr>
          <a:xfrm>
            <a:off x="765453" y="2259092"/>
            <a:ext cx="4238863" cy="4156472"/>
          </a:xfrm>
          <a:prstGeom prst="roundRect">
            <a:avLst>
              <a:gd name="adj" fmla="val 691"/>
            </a:avLst>
          </a:prstGeom>
          <a:solidFill>
            <a:srgbClr val="F0EAEA"/>
          </a:solidFill>
          <a:ln/>
        </p:spPr>
      </p:sp>
      <p:sp>
        <p:nvSpPr>
          <p:cNvPr id="4" name="Text 2"/>
          <p:cNvSpPr/>
          <p:nvPr/>
        </p:nvSpPr>
        <p:spPr>
          <a:xfrm>
            <a:off x="956786" y="2450425"/>
            <a:ext cx="3856196" cy="597932"/>
          </a:xfrm>
          <a:prstGeom prst="rect">
            <a:avLst/>
          </a:prstGeom>
          <a:noFill/>
          <a:ln/>
        </p:spPr>
        <p:txBody>
          <a:bodyPr wrap="square" lIns="0" tIns="0" rIns="0" bIns="0" rtlCol="0" anchor="t"/>
          <a:lstStyle/>
          <a:p>
            <a:pPr algn="l" indent="0" marL="0">
              <a:lnSpc>
                <a:spcPts val="2350"/>
              </a:lnSpc>
              <a:buNone/>
            </a:pPr>
            <a:r>
              <a:rPr lang="en-US" sz="1850" dirty="0">
                <a:solidFill>
                  <a:srgbClr val="61615C"/>
                </a:solidFill>
                <a:latin typeface="Tomorrow Semi Bold" pitchFamily="34" charset="0"/>
                <a:ea typeface="Tomorrow Semi Bold" pitchFamily="34" charset="-122"/>
                <a:cs typeface="Tomorrow Semi Bold" pitchFamily="34" charset="-120"/>
              </a:rPr>
              <a:t>Handling High Traffic &amp; Scalability</a:t>
            </a:r>
            <a:endParaRPr lang="en-US" sz="1850" dirty="0"/>
          </a:p>
        </p:txBody>
      </p:sp>
      <p:sp>
        <p:nvSpPr>
          <p:cNvPr id="5" name="Text 3"/>
          <p:cNvSpPr/>
          <p:nvPr/>
        </p:nvSpPr>
        <p:spPr>
          <a:xfrm>
            <a:off x="956786" y="3163133"/>
            <a:ext cx="3856196" cy="3061097"/>
          </a:xfrm>
          <a:prstGeom prst="rect">
            <a:avLst/>
          </a:prstGeom>
          <a:noFill/>
          <a:ln/>
        </p:spPr>
        <p:txBody>
          <a:bodyPr wrap="square" lIns="0" tIns="0" rIns="0" bIns="0" rtlCol="0" anchor="t"/>
          <a:lstStyle/>
          <a:p>
            <a:pPr algn="l" indent="0" marL="0">
              <a:lnSpc>
                <a:spcPts val="2400"/>
              </a:lnSpc>
              <a:buNone/>
            </a:pPr>
            <a:r>
              <a:rPr lang="en-US" sz="1500" dirty="0">
                <a:solidFill>
                  <a:srgbClr val="61615C"/>
                </a:solidFill>
                <a:latin typeface="Tomorrow" pitchFamily="34" charset="0"/>
                <a:ea typeface="Tomorrow" pitchFamily="34" charset="-122"/>
                <a:cs typeface="Tomorrow" pitchFamily="34" charset="-120"/>
              </a:rPr>
              <a:t>Developing an e-commerce backend capable of managing fluctuating traffic volumes, especially during peak sales periods, is critical. The system must scale efficiently to accommodate a growing user base and product catalog without performance degradation. This requires careful consideration of architecture, database design, and caching strategies to ensure responsiveness under load.</a:t>
            </a:r>
            <a:endParaRPr lang="en-US" sz="1500" dirty="0"/>
          </a:p>
        </p:txBody>
      </p:sp>
      <p:sp>
        <p:nvSpPr>
          <p:cNvPr id="6" name="Shape 4"/>
          <p:cNvSpPr/>
          <p:nvPr/>
        </p:nvSpPr>
        <p:spPr>
          <a:xfrm>
            <a:off x="5195649" y="2259092"/>
            <a:ext cx="4238982" cy="4156472"/>
          </a:xfrm>
          <a:prstGeom prst="roundRect">
            <a:avLst>
              <a:gd name="adj" fmla="val 691"/>
            </a:avLst>
          </a:prstGeom>
          <a:solidFill>
            <a:srgbClr val="F0EAEA"/>
          </a:solidFill>
          <a:ln/>
        </p:spPr>
      </p:sp>
      <p:sp>
        <p:nvSpPr>
          <p:cNvPr id="7" name="Text 5"/>
          <p:cNvSpPr/>
          <p:nvPr/>
        </p:nvSpPr>
        <p:spPr>
          <a:xfrm>
            <a:off x="5386983" y="2450425"/>
            <a:ext cx="3856315" cy="597932"/>
          </a:xfrm>
          <a:prstGeom prst="rect">
            <a:avLst/>
          </a:prstGeom>
          <a:noFill/>
          <a:ln/>
        </p:spPr>
        <p:txBody>
          <a:bodyPr wrap="square" lIns="0" tIns="0" rIns="0" bIns="0" rtlCol="0" anchor="t"/>
          <a:lstStyle/>
          <a:p>
            <a:pPr algn="l" indent="0" marL="0">
              <a:lnSpc>
                <a:spcPts val="2350"/>
              </a:lnSpc>
              <a:buNone/>
            </a:pPr>
            <a:r>
              <a:rPr lang="en-US" sz="1850" dirty="0">
                <a:solidFill>
                  <a:srgbClr val="61615C"/>
                </a:solidFill>
                <a:latin typeface="Tomorrow Semi Bold" pitchFamily="34" charset="0"/>
                <a:ea typeface="Tomorrow Semi Bold" pitchFamily="34" charset="-122"/>
                <a:cs typeface="Tomorrow Semi Bold" pitchFamily="34" charset="-120"/>
              </a:rPr>
              <a:t>Ensuring Data Security &amp; Integrity</a:t>
            </a:r>
            <a:endParaRPr lang="en-US" sz="1850" dirty="0"/>
          </a:p>
        </p:txBody>
      </p:sp>
      <p:sp>
        <p:nvSpPr>
          <p:cNvPr id="8" name="Text 6"/>
          <p:cNvSpPr/>
          <p:nvPr/>
        </p:nvSpPr>
        <p:spPr>
          <a:xfrm>
            <a:off x="5386983" y="3163133"/>
            <a:ext cx="3856315" cy="3061097"/>
          </a:xfrm>
          <a:prstGeom prst="rect">
            <a:avLst/>
          </a:prstGeom>
          <a:noFill/>
          <a:ln/>
        </p:spPr>
        <p:txBody>
          <a:bodyPr wrap="square" lIns="0" tIns="0" rIns="0" bIns="0" rtlCol="0" anchor="t"/>
          <a:lstStyle/>
          <a:p>
            <a:pPr algn="l" indent="0" marL="0">
              <a:lnSpc>
                <a:spcPts val="2400"/>
              </a:lnSpc>
              <a:buNone/>
            </a:pPr>
            <a:r>
              <a:rPr lang="en-US" sz="1500" dirty="0">
                <a:solidFill>
                  <a:srgbClr val="61615C"/>
                </a:solidFill>
                <a:latin typeface="Tomorrow" pitchFamily="34" charset="0"/>
                <a:ea typeface="Tomorrow" pitchFamily="34" charset="-122"/>
                <a:cs typeface="Tomorrow" pitchFamily="34" charset="-120"/>
              </a:rPr>
              <a:t>Protecting sensitive user data, payment information, and transaction details is paramount. The backend must implement robust security measures, including encryption, secure authentication protocols, and regular vulnerability assessments, to safeguard against breaches and maintain customer trust. Data integrity is also crucial for accurate inventory and order tracking.</a:t>
            </a:r>
            <a:endParaRPr lang="en-US" sz="1500" dirty="0"/>
          </a:p>
        </p:txBody>
      </p:sp>
      <p:sp>
        <p:nvSpPr>
          <p:cNvPr id="9" name="Shape 7"/>
          <p:cNvSpPr/>
          <p:nvPr/>
        </p:nvSpPr>
        <p:spPr>
          <a:xfrm>
            <a:off x="9625965" y="2259092"/>
            <a:ext cx="4238982" cy="4156472"/>
          </a:xfrm>
          <a:prstGeom prst="roundRect">
            <a:avLst>
              <a:gd name="adj" fmla="val 691"/>
            </a:avLst>
          </a:prstGeom>
          <a:solidFill>
            <a:srgbClr val="F0EAEA"/>
          </a:solidFill>
          <a:ln/>
        </p:spPr>
      </p:sp>
      <p:sp>
        <p:nvSpPr>
          <p:cNvPr id="10" name="Text 8"/>
          <p:cNvSpPr/>
          <p:nvPr/>
        </p:nvSpPr>
        <p:spPr>
          <a:xfrm>
            <a:off x="9817298" y="2450425"/>
            <a:ext cx="3856315" cy="597932"/>
          </a:xfrm>
          <a:prstGeom prst="rect">
            <a:avLst/>
          </a:prstGeom>
          <a:noFill/>
          <a:ln/>
        </p:spPr>
        <p:txBody>
          <a:bodyPr wrap="square" lIns="0" tIns="0" rIns="0" bIns="0" rtlCol="0" anchor="t"/>
          <a:lstStyle/>
          <a:p>
            <a:pPr algn="l" indent="0" marL="0">
              <a:lnSpc>
                <a:spcPts val="2350"/>
              </a:lnSpc>
              <a:buNone/>
            </a:pPr>
            <a:r>
              <a:rPr lang="en-US" sz="1850" dirty="0">
                <a:solidFill>
                  <a:srgbClr val="61615C"/>
                </a:solidFill>
                <a:latin typeface="Tomorrow Semi Bold" pitchFamily="34" charset="0"/>
                <a:ea typeface="Tomorrow Semi Bold" pitchFamily="34" charset="-122"/>
                <a:cs typeface="Tomorrow Semi Bold" pitchFamily="34" charset="-120"/>
              </a:rPr>
              <a:t>Managing Complex Business Logic</a:t>
            </a:r>
            <a:endParaRPr lang="en-US" sz="1850" dirty="0"/>
          </a:p>
        </p:txBody>
      </p:sp>
      <p:sp>
        <p:nvSpPr>
          <p:cNvPr id="11" name="Text 9"/>
          <p:cNvSpPr/>
          <p:nvPr/>
        </p:nvSpPr>
        <p:spPr>
          <a:xfrm>
            <a:off x="9817298" y="3163133"/>
            <a:ext cx="3856315" cy="2754987"/>
          </a:xfrm>
          <a:prstGeom prst="rect">
            <a:avLst/>
          </a:prstGeom>
          <a:noFill/>
          <a:ln/>
        </p:spPr>
        <p:txBody>
          <a:bodyPr wrap="square" lIns="0" tIns="0" rIns="0" bIns="0" rtlCol="0" anchor="t"/>
          <a:lstStyle/>
          <a:p>
            <a:pPr algn="l" indent="0" marL="0">
              <a:lnSpc>
                <a:spcPts val="2400"/>
              </a:lnSpc>
              <a:buNone/>
            </a:pPr>
            <a:r>
              <a:rPr lang="en-US" sz="1500" dirty="0">
                <a:solidFill>
                  <a:srgbClr val="61615C"/>
                </a:solidFill>
                <a:latin typeface="Tomorrow" pitchFamily="34" charset="0"/>
                <a:ea typeface="Tomorrow" pitchFamily="34" charset="-122"/>
                <a:cs typeface="Tomorrow" pitchFamily="34" charset="-120"/>
              </a:rPr>
              <a:t>E-commerce platforms involve intricate business rules, from product variations and pricing to shipping calculations and discount applications. The backend must abstract this complexity into a clean, maintainable API, allowing for easy integration with frontend applications and third-party services while supporting diverse business requirements.</a:t>
            </a:r>
            <a:endParaRPr lang="en-US" sz="1500" dirty="0"/>
          </a:p>
        </p:txBody>
      </p:sp>
      <p:sp>
        <p:nvSpPr>
          <p:cNvPr id="12" name="Text 10"/>
          <p:cNvSpPr/>
          <p:nvPr/>
        </p:nvSpPr>
        <p:spPr>
          <a:xfrm>
            <a:off x="765453" y="6630829"/>
            <a:ext cx="13099494" cy="918329"/>
          </a:xfrm>
          <a:prstGeom prst="rect">
            <a:avLst/>
          </a:prstGeom>
          <a:noFill/>
          <a:ln/>
        </p:spPr>
        <p:txBody>
          <a:bodyPr wrap="square" lIns="0" tIns="0" rIns="0" bIns="0" rtlCol="0" anchor="t"/>
          <a:lstStyle/>
          <a:p>
            <a:pPr algn="l" indent="0" marL="0">
              <a:lnSpc>
                <a:spcPts val="2400"/>
              </a:lnSpc>
              <a:buNone/>
            </a:pPr>
            <a:r>
              <a:rPr lang="en-US" sz="1500" dirty="0">
                <a:solidFill>
                  <a:srgbClr val="61615C"/>
                </a:solidFill>
                <a:latin typeface="Tomorrow" pitchFamily="34" charset="0"/>
                <a:ea typeface="Tomorrow" pitchFamily="34" charset="-122"/>
                <a:cs typeface="Tomorrow" pitchFamily="34" charset="-120"/>
              </a:rPr>
              <a:t>Our primary challenge was to create a backend system that not only supports the fundamental operations of an e-commerce platform but also addresses the complexities of scalability, security, and intricate business logic. This involved designing a modular, API-driven architecture that is both robust and flexible enough to adapt to future demands.</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16148" y="423624"/>
            <a:ext cx="7605117" cy="481370"/>
          </a:xfrm>
          <a:prstGeom prst="rect">
            <a:avLst/>
          </a:prstGeom>
          <a:noFill/>
          <a:ln/>
        </p:spPr>
        <p:txBody>
          <a:bodyPr wrap="none" lIns="0" tIns="0" rIns="0" bIns="0" rtlCol="0" anchor="t"/>
          <a:lstStyle/>
          <a:p>
            <a:pPr algn="l" indent="0" marL="0">
              <a:lnSpc>
                <a:spcPts val="3750"/>
              </a:lnSpc>
              <a:buNone/>
            </a:pPr>
            <a:r>
              <a:rPr lang="en-US" sz="3000" dirty="0">
                <a:solidFill>
                  <a:srgbClr val="1D1D1B"/>
                </a:solidFill>
                <a:latin typeface="Tomorrow Semi Bold" pitchFamily="34" charset="0"/>
                <a:ea typeface="Tomorrow Semi Bold" pitchFamily="34" charset="-122"/>
                <a:cs typeface="Tomorrow Semi Bold" pitchFamily="34" charset="-120"/>
              </a:rPr>
              <a:t>Core Technologies Driving Our Solution</a:t>
            </a:r>
            <a:endParaRPr lang="en-US" sz="3000" dirty="0"/>
          </a:p>
        </p:txBody>
      </p:sp>
      <p:sp>
        <p:nvSpPr>
          <p:cNvPr id="3" name="Text 1"/>
          <p:cNvSpPr/>
          <p:nvPr/>
        </p:nvSpPr>
        <p:spPr>
          <a:xfrm>
            <a:off x="616148" y="1274564"/>
            <a:ext cx="6511171" cy="985837"/>
          </a:xfrm>
          <a:prstGeom prst="rect">
            <a:avLst/>
          </a:prstGeom>
          <a:noFill/>
          <a:ln/>
        </p:spPr>
        <p:txBody>
          <a:bodyPr wrap="square" lIns="0" tIns="0" rIns="0" bIns="0" rtlCol="0" anchor="t"/>
          <a:lstStyle/>
          <a:p>
            <a:pPr algn="l" indent="0" marL="0">
              <a:lnSpc>
                <a:spcPts val="1900"/>
              </a:lnSpc>
              <a:buNone/>
            </a:pPr>
            <a:r>
              <a:rPr lang="en-US" sz="1200" dirty="0">
                <a:solidFill>
                  <a:srgbClr val="61615C"/>
                </a:solidFill>
                <a:latin typeface="Tomorrow" pitchFamily="34" charset="0"/>
                <a:ea typeface="Tomorrow" pitchFamily="34" charset="-122"/>
                <a:cs typeface="Tomorrow" pitchFamily="34" charset="-120"/>
              </a:rPr>
              <a:t>Our backend solution leverages a stack of modern and powerful technologies, carefully selected for their performance, scalability, and developer-friendliness. This combination ensures a robust and efficient system capable of handling the demands of a dynamic e-commerce environment.</a:t>
            </a:r>
            <a:endParaRPr lang="en-US" sz="1200" dirty="0"/>
          </a:p>
        </p:txBody>
      </p:sp>
      <p:sp>
        <p:nvSpPr>
          <p:cNvPr id="4" name="Text 2"/>
          <p:cNvSpPr/>
          <p:nvPr/>
        </p:nvSpPr>
        <p:spPr>
          <a:xfrm>
            <a:off x="616148" y="2398990"/>
            <a:ext cx="6511171" cy="1232297"/>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61615C"/>
                </a:solidFill>
                <a:latin typeface="Tomorrow" pitchFamily="34" charset="0"/>
                <a:ea typeface="Tomorrow" pitchFamily="34" charset="-122"/>
                <a:cs typeface="Tomorrow" pitchFamily="34" charset="-120"/>
              </a:rPr>
              <a:t>Framework:</a:t>
            </a:r>
            <a:pPr algn="l" indent="0" marL="0">
              <a:lnSpc>
                <a:spcPts val="1900"/>
              </a:lnSpc>
              <a:buNone/>
            </a:pPr>
            <a:r>
              <a:rPr lang="en-US" sz="1200" dirty="0">
                <a:solidFill>
                  <a:srgbClr val="61615C"/>
                </a:solidFill>
                <a:latin typeface="Tomorrow" pitchFamily="34" charset="0"/>
                <a:ea typeface="Tomorrow" pitchFamily="34" charset="-122"/>
                <a:cs typeface="Tomorrow" pitchFamily="34" charset="-120"/>
              </a:rPr>
              <a:t> We utilized </a:t>
            </a:r>
            <a:pPr algn="l" indent="0" marL="0">
              <a:lnSpc>
                <a:spcPts val="1900"/>
              </a:lnSpc>
              <a:buNone/>
            </a:pPr>
            <a:r>
              <a:rPr lang="en-US" sz="1200" b="1" dirty="0">
                <a:solidFill>
                  <a:srgbClr val="61615C"/>
                </a:solidFill>
                <a:latin typeface="Tomorrow" pitchFamily="34" charset="0"/>
                <a:ea typeface="Tomorrow" pitchFamily="34" charset="-122"/>
                <a:cs typeface="Tomorrow" pitchFamily="34" charset="-120"/>
              </a:rPr>
              <a:t>Node.js with Express.js</a:t>
            </a:r>
            <a:pPr algn="l" indent="0" marL="0">
              <a:lnSpc>
                <a:spcPts val="1900"/>
              </a:lnSpc>
              <a:buNone/>
            </a:pPr>
            <a:r>
              <a:rPr lang="en-US" sz="1200" dirty="0">
                <a:solidFill>
                  <a:srgbClr val="61615C"/>
                </a:solidFill>
                <a:latin typeface="Tomorrow" pitchFamily="34" charset="0"/>
                <a:ea typeface="Tomorrow" pitchFamily="34" charset="-122"/>
                <a:cs typeface="Tomorrow" pitchFamily="34" charset="-120"/>
              </a:rPr>
              <a:t> for building the RESTful API. Node.js's asynchronous, event-driven nature makes it ideal for handling many concurrent connections, crucial for an e-commerce platform. Express.js provides a minimalistic and flexible framework, accelerating development and maintaining a clean code structure.</a:t>
            </a:r>
            <a:endParaRPr lang="en-US" sz="1200" dirty="0"/>
          </a:p>
        </p:txBody>
      </p:sp>
      <p:sp>
        <p:nvSpPr>
          <p:cNvPr id="5" name="Text 3"/>
          <p:cNvSpPr/>
          <p:nvPr/>
        </p:nvSpPr>
        <p:spPr>
          <a:xfrm>
            <a:off x="616148" y="3685103"/>
            <a:ext cx="6511171" cy="985837"/>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61615C"/>
                </a:solidFill>
                <a:latin typeface="Tomorrow" pitchFamily="34" charset="0"/>
                <a:ea typeface="Tomorrow" pitchFamily="34" charset="-122"/>
                <a:cs typeface="Tomorrow" pitchFamily="34" charset="-120"/>
              </a:rPr>
              <a:t>Database:</a:t>
            </a:r>
            <a:pPr algn="l" indent="0" marL="0">
              <a:lnSpc>
                <a:spcPts val="1900"/>
              </a:lnSpc>
              <a:buNone/>
            </a:pPr>
            <a:r>
              <a:rPr lang="en-US" sz="1200" dirty="0">
                <a:solidFill>
                  <a:srgbClr val="61615C"/>
                </a:solidFill>
                <a:latin typeface="Tomorrow" pitchFamily="34" charset="0"/>
                <a:ea typeface="Tomorrow" pitchFamily="34" charset="-122"/>
                <a:cs typeface="Tomorrow" pitchFamily="34" charset="-120"/>
              </a:rPr>
              <a:t> </a:t>
            </a:r>
            <a:pPr algn="l" indent="0" marL="0">
              <a:lnSpc>
                <a:spcPts val="1900"/>
              </a:lnSpc>
              <a:buNone/>
            </a:pPr>
            <a:r>
              <a:rPr lang="en-US" sz="1200" b="1" dirty="0">
                <a:solidFill>
                  <a:srgbClr val="61615C"/>
                </a:solidFill>
                <a:latin typeface="Tomorrow" pitchFamily="34" charset="0"/>
                <a:ea typeface="Tomorrow" pitchFamily="34" charset="-122"/>
                <a:cs typeface="Tomorrow" pitchFamily="34" charset="-120"/>
              </a:rPr>
              <a:t>PostgreSQL</a:t>
            </a:r>
            <a:pPr algn="l" indent="0" marL="0">
              <a:lnSpc>
                <a:spcPts val="1900"/>
              </a:lnSpc>
              <a:buNone/>
            </a:pPr>
            <a:r>
              <a:rPr lang="en-US" sz="1200" dirty="0">
                <a:solidFill>
                  <a:srgbClr val="61615C"/>
                </a:solidFill>
                <a:latin typeface="Tomorrow" pitchFamily="34" charset="0"/>
                <a:ea typeface="Tomorrow" pitchFamily="34" charset="-122"/>
                <a:cs typeface="Tomorrow" pitchFamily="34" charset="-120"/>
              </a:rPr>
              <a:t> was chosen as our relational database. Its robustness, ACID compliance, and advanced features like JSONB support make it excellent for managing complex e-commerce data, including user profiles, product catalogs, and intricate order details, with high reliability and performance.</a:t>
            </a:r>
            <a:endParaRPr lang="en-US" sz="1200" dirty="0"/>
          </a:p>
        </p:txBody>
      </p:sp>
      <p:sp>
        <p:nvSpPr>
          <p:cNvPr id="6" name="Text 4"/>
          <p:cNvSpPr/>
          <p:nvPr/>
        </p:nvSpPr>
        <p:spPr>
          <a:xfrm>
            <a:off x="616148" y="4724757"/>
            <a:ext cx="6511171" cy="985837"/>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61615C"/>
                </a:solidFill>
                <a:latin typeface="Tomorrow" pitchFamily="34" charset="0"/>
                <a:ea typeface="Tomorrow" pitchFamily="34" charset="-122"/>
                <a:cs typeface="Tomorrow" pitchFamily="34" charset="-120"/>
              </a:rPr>
              <a:t>Authentication:</a:t>
            </a:r>
            <a:pPr algn="l" indent="0" marL="0">
              <a:lnSpc>
                <a:spcPts val="1900"/>
              </a:lnSpc>
              <a:buNone/>
            </a:pPr>
            <a:r>
              <a:rPr lang="en-US" sz="1200" dirty="0">
                <a:solidFill>
                  <a:srgbClr val="61615C"/>
                </a:solidFill>
                <a:latin typeface="Tomorrow" pitchFamily="34" charset="0"/>
                <a:ea typeface="Tomorrow" pitchFamily="34" charset="-122"/>
                <a:cs typeface="Tomorrow" pitchFamily="34" charset="-120"/>
              </a:rPr>
              <a:t> </a:t>
            </a:r>
            <a:pPr algn="l" indent="0" marL="0">
              <a:lnSpc>
                <a:spcPts val="1900"/>
              </a:lnSpc>
              <a:buNone/>
            </a:pPr>
            <a:r>
              <a:rPr lang="en-US" sz="1200" b="1" dirty="0">
                <a:solidFill>
                  <a:srgbClr val="61615C"/>
                </a:solidFill>
                <a:latin typeface="Tomorrow" pitchFamily="34" charset="0"/>
                <a:ea typeface="Tomorrow" pitchFamily="34" charset="-122"/>
                <a:cs typeface="Tomorrow" pitchFamily="34" charset="-120"/>
              </a:rPr>
              <a:t>JSON Web Tokens (JWT)</a:t>
            </a:r>
            <a:pPr algn="l" indent="0" marL="0">
              <a:lnSpc>
                <a:spcPts val="1900"/>
              </a:lnSpc>
              <a:buNone/>
            </a:pPr>
            <a:r>
              <a:rPr lang="en-US" sz="1200" dirty="0">
                <a:solidFill>
                  <a:srgbClr val="61615C"/>
                </a:solidFill>
                <a:latin typeface="Tomorrow" pitchFamily="34" charset="0"/>
                <a:ea typeface="Tomorrow" pitchFamily="34" charset="-122"/>
                <a:cs typeface="Tomorrow" pitchFamily="34" charset="-120"/>
              </a:rPr>
              <a:t> are implemented for secure and stateless user authentication. JWTs provide a compact, URL-safe means of representing claims to be transferred between two parties, ensuring that user sessions are managed securely and efficiently without server-side storage overhead.</a:t>
            </a:r>
            <a:endParaRPr lang="en-US" sz="1200" dirty="0"/>
          </a:p>
        </p:txBody>
      </p:sp>
      <p:sp>
        <p:nvSpPr>
          <p:cNvPr id="7" name="Text 5"/>
          <p:cNvSpPr/>
          <p:nvPr/>
        </p:nvSpPr>
        <p:spPr>
          <a:xfrm>
            <a:off x="616148" y="5764411"/>
            <a:ext cx="6511171" cy="985837"/>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61615C"/>
                </a:solidFill>
                <a:latin typeface="Tomorrow" pitchFamily="34" charset="0"/>
                <a:ea typeface="Tomorrow" pitchFamily="34" charset="-122"/>
                <a:cs typeface="Tomorrow" pitchFamily="34" charset="-120"/>
              </a:rPr>
              <a:t>Security Middleware:</a:t>
            </a:r>
            <a:pPr algn="l" indent="0" marL="0">
              <a:lnSpc>
                <a:spcPts val="1900"/>
              </a:lnSpc>
              <a:buNone/>
            </a:pPr>
            <a:r>
              <a:rPr lang="en-US" sz="1200" dirty="0">
                <a:solidFill>
                  <a:srgbClr val="61615C"/>
                </a:solidFill>
                <a:latin typeface="Tomorrow" pitchFamily="34" charset="0"/>
                <a:ea typeface="Tomorrow" pitchFamily="34" charset="-122"/>
                <a:cs typeface="Tomorrow" pitchFamily="34" charset="-120"/>
              </a:rPr>
              <a:t> We integrated various security middlewares, including </a:t>
            </a:r>
            <a:pPr algn="l" indent="0" marL="0">
              <a:lnSpc>
                <a:spcPts val="1900"/>
              </a:lnSpc>
              <a:buNone/>
            </a:pPr>
            <a:r>
              <a:rPr lang="en-US" sz="1200" b="1" dirty="0">
                <a:solidFill>
                  <a:srgbClr val="61615C"/>
                </a:solidFill>
                <a:latin typeface="Tomorrow" pitchFamily="34" charset="0"/>
                <a:ea typeface="Tomorrow" pitchFamily="34" charset="-122"/>
                <a:cs typeface="Tomorrow" pitchFamily="34" charset="-120"/>
              </a:rPr>
              <a:t>CORS, Helmet, and express-rate-limit</a:t>
            </a:r>
            <a:pPr algn="l" indent="0" marL="0">
              <a:lnSpc>
                <a:spcPts val="1900"/>
              </a:lnSpc>
              <a:buNone/>
            </a:pPr>
            <a:r>
              <a:rPr lang="en-US" sz="1200" dirty="0">
                <a:solidFill>
                  <a:srgbClr val="61615C"/>
                </a:solidFill>
                <a:latin typeface="Tomorrow" pitchFamily="34" charset="0"/>
                <a:ea typeface="Tomorrow" pitchFamily="34" charset="-122"/>
                <a:cs typeface="Tomorrow" pitchFamily="34" charset="-120"/>
              </a:rPr>
              <a:t>, to protect the API from common web vulnerabilities such as cross-origin attacks, XSS, and brute-force attempts. These measures harden the application's security posture and ensure data integrity.</a:t>
            </a:r>
            <a:endParaRPr lang="en-US" sz="1200" dirty="0"/>
          </a:p>
        </p:txBody>
      </p:sp>
      <p:pic>
        <p:nvPicPr>
          <p:cNvPr id="8" name="Image 0" descr="preencoded.png">    </p:cNvPr>
          <p:cNvPicPr>
            <a:picLocks noChangeAspect="1"/>
          </p:cNvPicPr>
          <p:nvPr/>
        </p:nvPicPr>
        <p:blipFill>
          <a:blip r:embed="rId1"/>
          <a:stretch>
            <a:fillRect/>
          </a:stretch>
        </p:blipFill>
        <p:spPr>
          <a:xfrm>
            <a:off x="7510701" y="1309211"/>
            <a:ext cx="6511171" cy="65111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08660" y="509945"/>
            <a:ext cx="13213080" cy="1107519"/>
          </a:xfrm>
          <a:prstGeom prst="rect">
            <a:avLst/>
          </a:prstGeom>
          <a:noFill/>
          <a:ln/>
        </p:spPr>
        <p:txBody>
          <a:bodyPr wrap="square" lIns="0" tIns="0" rIns="0" bIns="0" rtlCol="0" anchor="t"/>
          <a:lstStyle/>
          <a:p>
            <a:pPr algn="l" indent="0" marL="0">
              <a:lnSpc>
                <a:spcPts val="4350"/>
              </a:lnSpc>
              <a:buNone/>
            </a:pPr>
            <a:r>
              <a:rPr lang="en-US" sz="3450" dirty="0">
                <a:solidFill>
                  <a:srgbClr val="1D1D1B"/>
                </a:solidFill>
                <a:latin typeface="Tomorrow Semi Bold" pitchFamily="34" charset="0"/>
                <a:ea typeface="Tomorrow Semi Bold" pitchFamily="34" charset="-122"/>
                <a:cs typeface="Tomorrow Semi Bold" pitchFamily="34" charset="-120"/>
              </a:rPr>
              <a:t>The "Wow" Factor: Unparalleled Performance and User Experience</a:t>
            </a:r>
            <a:endParaRPr lang="en-US" sz="3450" dirty="0"/>
          </a:p>
        </p:txBody>
      </p:sp>
      <p:pic>
        <p:nvPicPr>
          <p:cNvPr id="3" name="Image 0" descr="preencoded.png">    </p:cNvPr>
          <p:cNvPicPr>
            <a:picLocks noChangeAspect="1"/>
          </p:cNvPicPr>
          <p:nvPr/>
        </p:nvPicPr>
        <p:blipFill>
          <a:blip r:embed="rId1"/>
          <a:stretch>
            <a:fillRect/>
          </a:stretch>
        </p:blipFill>
        <p:spPr>
          <a:xfrm>
            <a:off x="708660" y="1971794"/>
            <a:ext cx="531495" cy="531495"/>
          </a:xfrm>
          <a:prstGeom prst="rect">
            <a:avLst/>
          </a:prstGeom>
        </p:spPr>
      </p:pic>
      <p:sp>
        <p:nvSpPr>
          <p:cNvPr id="4" name="Text 1"/>
          <p:cNvSpPr/>
          <p:nvPr/>
        </p:nvSpPr>
        <p:spPr>
          <a:xfrm>
            <a:off x="708660" y="2724745"/>
            <a:ext cx="3718917" cy="276820"/>
          </a:xfrm>
          <a:prstGeom prst="rect">
            <a:avLst/>
          </a:prstGeom>
          <a:noFill/>
          <a:ln/>
        </p:spPr>
        <p:txBody>
          <a:bodyPr wrap="none" lIns="0" tIns="0" rIns="0" bIns="0" rtlCol="0" anchor="t"/>
          <a:lstStyle/>
          <a:p>
            <a:pPr algn="l" indent="0" marL="0">
              <a:lnSpc>
                <a:spcPts val="2150"/>
              </a:lnSpc>
              <a:buNone/>
            </a:pPr>
            <a:r>
              <a:rPr lang="en-US" sz="1700" dirty="0">
                <a:solidFill>
                  <a:srgbClr val="61615C"/>
                </a:solidFill>
                <a:latin typeface="Tomorrow Semi Bold" pitchFamily="34" charset="0"/>
                <a:ea typeface="Tomorrow Semi Bold" pitchFamily="34" charset="-122"/>
                <a:cs typeface="Tomorrow Semi Bold" pitchFamily="34" charset="-120"/>
              </a:rPr>
              <a:t>Blazing Fast API Response Times</a:t>
            </a:r>
            <a:endParaRPr lang="en-US" sz="1700" dirty="0"/>
          </a:p>
        </p:txBody>
      </p:sp>
      <p:sp>
        <p:nvSpPr>
          <p:cNvPr id="5" name="Text 2"/>
          <p:cNvSpPr/>
          <p:nvPr/>
        </p:nvSpPr>
        <p:spPr>
          <a:xfrm>
            <a:off x="708660" y="3107769"/>
            <a:ext cx="6495812" cy="1133475"/>
          </a:xfrm>
          <a:prstGeom prst="rect">
            <a:avLst/>
          </a:prstGeom>
          <a:noFill/>
          <a:ln/>
        </p:spPr>
        <p:txBody>
          <a:bodyPr wrap="square" lIns="0" tIns="0" rIns="0" bIns="0" rtlCol="0" anchor="t"/>
          <a:lstStyle/>
          <a:p>
            <a:pPr algn="l" indent="0" marL="0">
              <a:lnSpc>
                <a:spcPts val="2200"/>
              </a:lnSpc>
              <a:buNone/>
            </a:pPr>
            <a:r>
              <a:rPr lang="en-US" sz="1350" dirty="0">
                <a:solidFill>
                  <a:srgbClr val="61615C"/>
                </a:solidFill>
                <a:latin typeface="Tomorrow" pitchFamily="34" charset="0"/>
                <a:ea typeface="Tomorrow" pitchFamily="34" charset="-122"/>
                <a:cs typeface="Tomorrow" pitchFamily="34" charset="-120"/>
              </a:rPr>
              <a:t>Leveraging Node.js's non-blocking I/O and efficient asynchronous processing, our API delivers exceptionally fast response times. This translates into a highly responsive user experience, reducing load times and enhancing customer satisfaction, especially during high-traffic periods.</a:t>
            </a:r>
            <a:endParaRPr lang="en-US" sz="1350" dirty="0"/>
          </a:p>
        </p:txBody>
      </p:sp>
      <p:pic>
        <p:nvPicPr>
          <p:cNvPr id="6" name="Image 1" descr="preencoded.png">    </p:cNvPr>
          <p:cNvPicPr>
            <a:picLocks noChangeAspect="1"/>
          </p:cNvPicPr>
          <p:nvPr/>
        </p:nvPicPr>
        <p:blipFill>
          <a:blip r:embed="rId2"/>
          <a:stretch>
            <a:fillRect/>
          </a:stretch>
        </p:blipFill>
        <p:spPr>
          <a:xfrm>
            <a:off x="7425928" y="1971794"/>
            <a:ext cx="531495" cy="531495"/>
          </a:xfrm>
          <a:prstGeom prst="rect">
            <a:avLst/>
          </a:prstGeom>
        </p:spPr>
      </p:pic>
      <p:sp>
        <p:nvSpPr>
          <p:cNvPr id="7" name="Text 3"/>
          <p:cNvSpPr/>
          <p:nvPr/>
        </p:nvSpPr>
        <p:spPr>
          <a:xfrm>
            <a:off x="7425928" y="2724745"/>
            <a:ext cx="3371731" cy="276820"/>
          </a:xfrm>
          <a:prstGeom prst="rect">
            <a:avLst/>
          </a:prstGeom>
          <a:noFill/>
          <a:ln/>
        </p:spPr>
        <p:txBody>
          <a:bodyPr wrap="none" lIns="0" tIns="0" rIns="0" bIns="0" rtlCol="0" anchor="t"/>
          <a:lstStyle/>
          <a:p>
            <a:pPr algn="l" indent="0" marL="0">
              <a:lnSpc>
                <a:spcPts val="2150"/>
              </a:lnSpc>
              <a:buNone/>
            </a:pPr>
            <a:r>
              <a:rPr lang="en-US" sz="1700" dirty="0">
                <a:solidFill>
                  <a:srgbClr val="61615C"/>
                </a:solidFill>
                <a:latin typeface="Tomorrow Semi Bold" pitchFamily="34" charset="0"/>
                <a:ea typeface="Tomorrow Semi Bold" pitchFamily="34" charset="-122"/>
                <a:cs typeface="Tomorrow Semi Bold" pitchFamily="34" charset="-120"/>
              </a:rPr>
              <a:t>Fortified Security Architecture</a:t>
            </a:r>
            <a:endParaRPr lang="en-US" sz="1700" dirty="0"/>
          </a:p>
        </p:txBody>
      </p:sp>
      <p:sp>
        <p:nvSpPr>
          <p:cNvPr id="8" name="Text 4"/>
          <p:cNvSpPr/>
          <p:nvPr/>
        </p:nvSpPr>
        <p:spPr>
          <a:xfrm>
            <a:off x="7425928" y="3107769"/>
            <a:ext cx="6495812" cy="1133475"/>
          </a:xfrm>
          <a:prstGeom prst="rect">
            <a:avLst/>
          </a:prstGeom>
          <a:noFill/>
          <a:ln/>
        </p:spPr>
        <p:txBody>
          <a:bodyPr wrap="square" lIns="0" tIns="0" rIns="0" bIns="0" rtlCol="0" anchor="t"/>
          <a:lstStyle/>
          <a:p>
            <a:pPr algn="l" indent="0" marL="0">
              <a:lnSpc>
                <a:spcPts val="2200"/>
              </a:lnSpc>
              <a:buNone/>
            </a:pPr>
            <a:r>
              <a:rPr lang="en-US" sz="1350" dirty="0">
                <a:solidFill>
                  <a:srgbClr val="61615C"/>
                </a:solidFill>
                <a:latin typeface="Tomorrow" pitchFamily="34" charset="0"/>
                <a:ea typeface="Tomorrow" pitchFamily="34" charset="-122"/>
                <a:cs typeface="Tomorrow" pitchFamily="34" charset="-120"/>
              </a:rPr>
              <a:t>With JWTs, bcrypt for password hashing, and comprehensive middleware, our backend is built with security as a top priority. This ensures robust protection of sensitive user data and transactions, instilling confidence in both customers and stakeholders.</a:t>
            </a:r>
            <a:endParaRPr lang="en-US" sz="1350" dirty="0"/>
          </a:p>
        </p:txBody>
      </p:sp>
      <p:pic>
        <p:nvPicPr>
          <p:cNvPr id="9" name="Image 2" descr="preencoded.png">    </p:cNvPr>
          <p:cNvPicPr>
            <a:picLocks noChangeAspect="1"/>
          </p:cNvPicPr>
          <p:nvPr/>
        </p:nvPicPr>
        <p:blipFill>
          <a:blip r:embed="rId3"/>
          <a:stretch>
            <a:fillRect/>
          </a:stretch>
        </p:blipFill>
        <p:spPr>
          <a:xfrm>
            <a:off x="708660" y="4684157"/>
            <a:ext cx="531495" cy="531495"/>
          </a:xfrm>
          <a:prstGeom prst="rect">
            <a:avLst/>
          </a:prstGeom>
        </p:spPr>
      </p:pic>
      <p:sp>
        <p:nvSpPr>
          <p:cNvPr id="10" name="Text 5"/>
          <p:cNvSpPr/>
          <p:nvPr/>
        </p:nvSpPr>
        <p:spPr>
          <a:xfrm>
            <a:off x="708660" y="5437108"/>
            <a:ext cx="4080153" cy="276820"/>
          </a:xfrm>
          <a:prstGeom prst="rect">
            <a:avLst/>
          </a:prstGeom>
          <a:noFill/>
          <a:ln/>
        </p:spPr>
        <p:txBody>
          <a:bodyPr wrap="none" lIns="0" tIns="0" rIns="0" bIns="0" rtlCol="0" anchor="t"/>
          <a:lstStyle/>
          <a:p>
            <a:pPr algn="l" indent="0" marL="0">
              <a:lnSpc>
                <a:spcPts val="2150"/>
              </a:lnSpc>
              <a:buNone/>
            </a:pPr>
            <a:r>
              <a:rPr lang="en-US" sz="1700" dirty="0">
                <a:solidFill>
                  <a:srgbClr val="61615C"/>
                </a:solidFill>
                <a:latin typeface="Tomorrow Semi Bold" pitchFamily="34" charset="0"/>
                <a:ea typeface="Tomorrow Semi Bold" pitchFamily="34" charset="-122"/>
                <a:cs typeface="Tomorrow Semi Bold" pitchFamily="34" charset="-120"/>
              </a:rPr>
              <a:t>Modular and Maintainable Codebase</a:t>
            </a:r>
            <a:endParaRPr lang="en-US" sz="1700" dirty="0"/>
          </a:p>
        </p:txBody>
      </p:sp>
      <p:sp>
        <p:nvSpPr>
          <p:cNvPr id="11" name="Text 6"/>
          <p:cNvSpPr/>
          <p:nvPr/>
        </p:nvSpPr>
        <p:spPr>
          <a:xfrm>
            <a:off x="708660" y="5820132"/>
            <a:ext cx="6495812" cy="1133475"/>
          </a:xfrm>
          <a:prstGeom prst="rect">
            <a:avLst/>
          </a:prstGeom>
          <a:noFill/>
          <a:ln/>
        </p:spPr>
        <p:txBody>
          <a:bodyPr wrap="square" lIns="0" tIns="0" rIns="0" bIns="0" rtlCol="0" anchor="t"/>
          <a:lstStyle/>
          <a:p>
            <a:pPr algn="l" indent="0" marL="0">
              <a:lnSpc>
                <a:spcPts val="2200"/>
              </a:lnSpc>
              <a:buNone/>
            </a:pPr>
            <a:r>
              <a:rPr lang="en-US" sz="1350" dirty="0">
                <a:solidFill>
                  <a:srgbClr val="61615C"/>
                </a:solidFill>
                <a:latin typeface="Tomorrow" pitchFamily="34" charset="0"/>
                <a:ea typeface="Tomorrow" pitchFamily="34" charset="-122"/>
                <a:cs typeface="Tomorrow" pitchFamily="34" charset="-120"/>
              </a:rPr>
              <a:t>Our API follows a clean, modular architecture, making it highly maintainable and easily extensible. This allows for rapid development of new features and smooth integration with future services, significantly reducing technical debt and development costs.</a:t>
            </a:r>
            <a:endParaRPr lang="en-US" sz="1350" dirty="0"/>
          </a:p>
        </p:txBody>
      </p:sp>
      <p:pic>
        <p:nvPicPr>
          <p:cNvPr id="12" name="Image 3" descr="preencoded.png">    </p:cNvPr>
          <p:cNvPicPr>
            <a:picLocks noChangeAspect="1"/>
          </p:cNvPicPr>
          <p:nvPr/>
        </p:nvPicPr>
        <p:blipFill>
          <a:blip r:embed="rId4"/>
          <a:stretch>
            <a:fillRect/>
          </a:stretch>
        </p:blipFill>
        <p:spPr>
          <a:xfrm>
            <a:off x="7425928" y="4684157"/>
            <a:ext cx="531495" cy="531495"/>
          </a:xfrm>
          <a:prstGeom prst="rect">
            <a:avLst/>
          </a:prstGeom>
        </p:spPr>
      </p:pic>
      <p:sp>
        <p:nvSpPr>
          <p:cNvPr id="13" name="Text 7"/>
          <p:cNvSpPr/>
          <p:nvPr/>
        </p:nvSpPr>
        <p:spPr>
          <a:xfrm>
            <a:off x="7425928" y="5437108"/>
            <a:ext cx="3191708" cy="276820"/>
          </a:xfrm>
          <a:prstGeom prst="rect">
            <a:avLst/>
          </a:prstGeom>
          <a:noFill/>
          <a:ln/>
        </p:spPr>
        <p:txBody>
          <a:bodyPr wrap="none" lIns="0" tIns="0" rIns="0" bIns="0" rtlCol="0" anchor="t"/>
          <a:lstStyle/>
          <a:p>
            <a:pPr algn="l" indent="0" marL="0">
              <a:lnSpc>
                <a:spcPts val="2150"/>
              </a:lnSpc>
              <a:buNone/>
            </a:pPr>
            <a:r>
              <a:rPr lang="en-US" sz="1700" dirty="0">
                <a:solidFill>
                  <a:srgbClr val="61615C"/>
                </a:solidFill>
                <a:latin typeface="Tomorrow Semi Bold" pitchFamily="34" charset="0"/>
                <a:ea typeface="Tomorrow Semi Bold" pitchFamily="34" charset="-122"/>
                <a:cs typeface="Tomorrow Semi Bold" pitchFamily="34" charset="-120"/>
              </a:rPr>
              <a:t>Scalability for Future Growth</a:t>
            </a:r>
            <a:endParaRPr lang="en-US" sz="1700" dirty="0"/>
          </a:p>
        </p:txBody>
      </p:sp>
      <p:sp>
        <p:nvSpPr>
          <p:cNvPr id="14" name="Text 8"/>
          <p:cNvSpPr/>
          <p:nvPr/>
        </p:nvSpPr>
        <p:spPr>
          <a:xfrm>
            <a:off x="7425928" y="5820132"/>
            <a:ext cx="6495812" cy="1133475"/>
          </a:xfrm>
          <a:prstGeom prst="rect">
            <a:avLst/>
          </a:prstGeom>
          <a:noFill/>
          <a:ln/>
        </p:spPr>
        <p:txBody>
          <a:bodyPr wrap="square" lIns="0" tIns="0" rIns="0" bIns="0" rtlCol="0" anchor="t"/>
          <a:lstStyle/>
          <a:p>
            <a:pPr algn="l" indent="0" marL="0">
              <a:lnSpc>
                <a:spcPts val="2200"/>
              </a:lnSpc>
              <a:buNone/>
            </a:pPr>
            <a:r>
              <a:rPr lang="en-US" sz="1350" dirty="0">
                <a:solidFill>
                  <a:srgbClr val="61615C"/>
                </a:solidFill>
                <a:latin typeface="Tomorrow" pitchFamily="34" charset="0"/>
                <a:ea typeface="Tomorrow" pitchFamily="34" charset="-122"/>
                <a:cs typeface="Tomorrow" pitchFamily="34" charset="-120"/>
              </a:rPr>
              <a:t>Designed with scalability in mind, the backend can effortlessly handle increasing loads and data volumes. This ensures that the platform can grow without significant architectural changes, supporting long-term business expansion and market reach.</a:t>
            </a:r>
            <a:endParaRPr lang="en-US" sz="1350" dirty="0"/>
          </a:p>
        </p:txBody>
      </p:sp>
      <p:sp>
        <p:nvSpPr>
          <p:cNvPr id="15" name="Text 9"/>
          <p:cNvSpPr/>
          <p:nvPr/>
        </p:nvSpPr>
        <p:spPr>
          <a:xfrm>
            <a:off x="708660" y="7152918"/>
            <a:ext cx="13213080" cy="566738"/>
          </a:xfrm>
          <a:prstGeom prst="rect">
            <a:avLst/>
          </a:prstGeom>
          <a:noFill/>
          <a:ln/>
        </p:spPr>
        <p:txBody>
          <a:bodyPr wrap="square" lIns="0" tIns="0" rIns="0" bIns="0" rtlCol="0" anchor="t"/>
          <a:lstStyle/>
          <a:p>
            <a:pPr algn="l" indent="0" marL="0">
              <a:lnSpc>
                <a:spcPts val="2200"/>
              </a:lnSpc>
              <a:buNone/>
            </a:pPr>
            <a:r>
              <a:rPr lang="en-US" sz="1350" dirty="0">
                <a:solidFill>
                  <a:srgbClr val="61615C"/>
                </a:solidFill>
                <a:latin typeface="Tomorrow" pitchFamily="34" charset="0"/>
                <a:ea typeface="Tomorrow" pitchFamily="34" charset="-122"/>
                <a:cs typeface="Tomorrow" pitchFamily="34" charset="-120"/>
              </a:rPr>
              <a:t>These differentiating factors collectively provide a superior foundation for any e-commerce venture, positioning it for long-term success and customer loyalty.</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63642" y="387429"/>
            <a:ext cx="5944910" cy="440293"/>
          </a:xfrm>
          <a:prstGeom prst="rect">
            <a:avLst/>
          </a:prstGeom>
          <a:noFill/>
          <a:ln/>
        </p:spPr>
        <p:txBody>
          <a:bodyPr wrap="none" lIns="0" tIns="0" rIns="0" bIns="0" rtlCol="0" anchor="t"/>
          <a:lstStyle/>
          <a:p>
            <a:pPr algn="l" indent="0" marL="0">
              <a:lnSpc>
                <a:spcPts val="3450"/>
              </a:lnSpc>
              <a:buNone/>
            </a:pPr>
            <a:r>
              <a:rPr lang="en-US" sz="2750" dirty="0">
                <a:solidFill>
                  <a:srgbClr val="1D1D1B"/>
                </a:solidFill>
                <a:latin typeface="Tomorrow Semi Bold" pitchFamily="34" charset="0"/>
                <a:ea typeface="Tomorrow Semi Bold" pitchFamily="34" charset="-122"/>
                <a:cs typeface="Tomorrow Semi Bold" pitchFamily="34" charset="-120"/>
              </a:rPr>
              <a:t>Who Benefits? Our Key End Users</a:t>
            </a:r>
            <a:endParaRPr lang="en-US" sz="2750" dirty="0"/>
          </a:p>
        </p:txBody>
      </p:sp>
      <p:pic>
        <p:nvPicPr>
          <p:cNvPr id="3" name="Image 0" descr="preencoded.png">    </p:cNvPr>
          <p:cNvPicPr>
            <a:picLocks noChangeAspect="1"/>
          </p:cNvPicPr>
          <p:nvPr/>
        </p:nvPicPr>
        <p:blipFill>
          <a:blip r:embed="rId1"/>
          <a:stretch>
            <a:fillRect/>
          </a:stretch>
        </p:blipFill>
        <p:spPr>
          <a:xfrm>
            <a:off x="563642" y="1197531"/>
            <a:ext cx="4271248" cy="4271248"/>
          </a:xfrm>
          <a:prstGeom prst="rect">
            <a:avLst/>
          </a:prstGeom>
        </p:spPr>
      </p:pic>
      <p:sp>
        <p:nvSpPr>
          <p:cNvPr id="4" name="Text 1"/>
          <p:cNvSpPr/>
          <p:nvPr/>
        </p:nvSpPr>
        <p:spPr>
          <a:xfrm>
            <a:off x="563642" y="5627251"/>
            <a:ext cx="2113836" cy="264081"/>
          </a:xfrm>
          <a:prstGeom prst="rect">
            <a:avLst/>
          </a:prstGeom>
          <a:noFill/>
          <a:ln/>
        </p:spPr>
        <p:txBody>
          <a:bodyPr wrap="none" lIns="0" tIns="0" rIns="0" bIns="0" rtlCol="0" anchor="t"/>
          <a:lstStyle/>
          <a:p>
            <a:pPr algn="l" indent="0" marL="0">
              <a:lnSpc>
                <a:spcPts val="2050"/>
              </a:lnSpc>
              <a:buNone/>
            </a:pPr>
            <a:r>
              <a:rPr lang="en-US" sz="1650" dirty="0">
                <a:solidFill>
                  <a:srgbClr val="1D1D1B"/>
                </a:solidFill>
                <a:latin typeface="Tomorrow Semi Bold" pitchFamily="34" charset="0"/>
                <a:ea typeface="Tomorrow Semi Bold" pitchFamily="34" charset="-122"/>
                <a:cs typeface="Tomorrow Semi Bold" pitchFamily="34" charset="-120"/>
              </a:rPr>
              <a:t>The Online Shopper</a:t>
            </a:r>
            <a:endParaRPr lang="en-US" sz="1650" dirty="0"/>
          </a:p>
        </p:txBody>
      </p:sp>
      <p:sp>
        <p:nvSpPr>
          <p:cNvPr id="5" name="Text 2"/>
          <p:cNvSpPr/>
          <p:nvPr/>
        </p:nvSpPr>
        <p:spPr>
          <a:xfrm>
            <a:off x="563642" y="6032183"/>
            <a:ext cx="4271248" cy="1353026"/>
          </a:xfrm>
          <a:prstGeom prst="rect">
            <a:avLst/>
          </a:prstGeom>
          <a:noFill/>
          <a:ln/>
        </p:spPr>
        <p:txBody>
          <a:bodyPr wrap="square" lIns="0" tIns="0" rIns="0" bIns="0" rtlCol="0" anchor="t"/>
          <a:lstStyle/>
          <a:p>
            <a:pPr algn="l" indent="0" marL="0">
              <a:lnSpc>
                <a:spcPts val="1750"/>
              </a:lnSpc>
              <a:buNone/>
            </a:pPr>
            <a:r>
              <a:rPr lang="en-US" sz="1100" dirty="0">
                <a:solidFill>
                  <a:srgbClr val="61615C"/>
                </a:solidFill>
                <a:latin typeface="Tomorrow" pitchFamily="34" charset="0"/>
                <a:ea typeface="Tomorrow" pitchFamily="34" charset="-122"/>
                <a:cs typeface="Tomorrow" pitchFamily="34" charset="-120"/>
              </a:rPr>
              <a:t>Our backend ensures a smooth and secure shopping journey. Users can easily browse products, add items to their cart, proceed through a seamless checkout process, and manage their orders and profiles with confidence. The rapid response times and robust security measures contribute to a trustworthy and enjoyable experience, encouraging repeat business.</a:t>
            </a:r>
            <a:endParaRPr lang="en-US" sz="1100" dirty="0"/>
          </a:p>
        </p:txBody>
      </p:sp>
      <p:pic>
        <p:nvPicPr>
          <p:cNvPr id="6" name="Image 1" descr="preencoded.png">    </p:cNvPr>
          <p:cNvPicPr>
            <a:picLocks noChangeAspect="1"/>
          </p:cNvPicPr>
          <p:nvPr/>
        </p:nvPicPr>
        <p:blipFill>
          <a:blip r:embed="rId2"/>
          <a:stretch>
            <a:fillRect/>
          </a:stretch>
        </p:blipFill>
        <p:spPr>
          <a:xfrm>
            <a:off x="5186363" y="1197531"/>
            <a:ext cx="4271248" cy="4271248"/>
          </a:xfrm>
          <a:prstGeom prst="rect">
            <a:avLst/>
          </a:prstGeom>
        </p:spPr>
      </p:pic>
      <p:sp>
        <p:nvSpPr>
          <p:cNvPr id="7" name="Text 3"/>
          <p:cNvSpPr/>
          <p:nvPr/>
        </p:nvSpPr>
        <p:spPr>
          <a:xfrm>
            <a:off x="5186363" y="5627251"/>
            <a:ext cx="3392448" cy="264081"/>
          </a:xfrm>
          <a:prstGeom prst="rect">
            <a:avLst/>
          </a:prstGeom>
          <a:noFill/>
          <a:ln/>
        </p:spPr>
        <p:txBody>
          <a:bodyPr wrap="none" lIns="0" tIns="0" rIns="0" bIns="0" rtlCol="0" anchor="t"/>
          <a:lstStyle/>
          <a:p>
            <a:pPr algn="l" indent="0" marL="0">
              <a:lnSpc>
                <a:spcPts val="2050"/>
              </a:lnSpc>
              <a:buNone/>
            </a:pPr>
            <a:r>
              <a:rPr lang="en-US" sz="1650" dirty="0">
                <a:solidFill>
                  <a:srgbClr val="1D1D1B"/>
                </a:solidFill>
                <a:latin typeface="Tomorrow Semi Bold" pitchFamily="34" charset="0"/>
                <a:ea typeface="Tomorrow Semi Bold" pitchFamily="34" charset="-122"/>
                <a:cs typeface="Tomorrow Semi Bold" pitchFamily="34" charset="-120"/>
              </a:rPr>
              <a:t>The E-commerce Administrator</a:t>
            </a:r>
            <a:endParaRPr lang="en-US" sz="1650" dirty="0"/>
          </a:p>
        </p:txBody>
      </p:sp>
      <p:sp>
        <p:nvSpPr>
          <p:cNvPr id="8" name="Text 4"/>
          <p:cNvSpPr/>
          <p:nvPr/>
        </p:nvSpPr>
        <p:spPr>
          <a:xfrm>
            <a:off x="5186363" y="6032183"/>
            <a:ext cx="4271248" cy="1578531"/>
          </a:xfrm>
          <a:prstGeom prst="rect">
            <a:avLst/>
          </a:prstGeom>
          <a:noFill/>
          <a:ln/>
        </p:spPr>
        <p:txBody>
          <a:bodyPr wrap="square" lIns="0" tIns="0" rIns="0" bIns="0" rtlCol="0" anchor="t"/>
          <a:lstStyle/>
          <a:p>
            <a:pPr algn="l" indent="0" marL="0">
              <a:lnSpc>
                <a:spcPts val="1750"/>
              </a:lnSpc>
              <a:buNone/>
            </a:pPr>
            <a:r>
              <a:rPr lang="en-US" sz="1100" dirty="0">
                <a:solidFill>
                  <a:srgbClr val="61615C"/>
                </a:solidFill>
                <a:latin typeface="Tomorrow" pitchFamily="34" charset="0"/>
                <a:ea typeface="Tomorrow" pitchFamily="34" charset="-122"/>
                <a:cs typeface="Tomorrow" pitchFamily="34" charset="-120"/>
              </a:rPr>
              <a:t>For administrators, the backend provides powerful tools for efficient platform management. This includes comprehensive dashboards for product inventory, order tracking, user management, and performance monitoring. The intuitive API design simplifies integration with various administrative interfaces, streamlining operations and reducing manual workload.</a:t>
            </a:r>
            <a:endParaRPr lang="en-US" sz="1100" dirty="0"/>
          </a:p>
        </p:txBody>
      </p:sp>
      <p:pic>
        <p:nvPicPr>
          <p:cNvPr id="9" name="Image 2" descr="preencoded.png">    </p:cNvPr>
          <p:cNvPicPr>
            <a:picLocks noChangeAspect="1"/>
          </p:cNvPicPr>
          <p:nvPr/>
        </p:nvPicPr>
        <p:blipFill>
          <a:blip r:embed="rId3"/>
          <a:stretch>
            <a:fillRect/>
          </a:stretch>
        </p:blipFill>
        <p:spPr>
          <a:xfrm>
            <a:off x="9809083" y="1197531"/>
            <a:ext cx="4271248" cy="4271248"/>
          </a:xfrm>
          <a:prstGeom prst="rect">
            <a:avLst/>
          </a:prstGeom>
        </p:spPr>
      </p:pic>
      <p:sp>
        <p:nvSpPr>
          <p:cNvPr id="10" name="Text 5"/>
          <p:cNvSpPr/>
          <p:nvPr/>
        </p:nvSpPr>
        <p:spPr>
          <a:xfrm>
            <a:off x="9809083" y="5627251"/>
            <a:ext cx="2509480" cy="264081"/>
          </a:xfrm>
          <a:prstGeom prst="rect">
            <a:avLst/>
          </a:prstGeom>
          <a:noFill/>
          <a:ln/>
        </p:spPr>
        <p:txBody>
          <a:bodyPr wrap="none" lIns="0" tIns="0" rIns="0" bIns="0" rtlCol="0" anchor="t"/>
          <a:lstStyle/>
          <a:p>
            <a:pPr algn="l" indent="0" marL="0">
              <a:lnSpc>
                <a:spcPts val="2050"/>
              </a:lnSpc>
              <a:buNone/>
            </a:pPr>
            <a:r>
              <a:rPr lang="en-US" sz="1650" dirty="0">
                <a:solidFill>
                  <a:srgbClr val="1D1D1B"/>
                </a:solidFill>
                <a:latin typeface="Tomorrow Semi Bold" pitchFamily="34" charset="0"/>
                <a:ea typeface="Tomorrow Semi Bold" pitchFamily="34" charset="-122"/>
                <a:cs typeface="Tomorrow Semi Bold" pitchFamily="34" charset="-120"/>
              </a:rPr>
              <a:t>The Development Team</a:t>
            </a:r>
            <a:endParaRPr lang="en-US" sz="1650" dirty="0"/>
          </a:p>
        </p:txBody>
      </p:sp>
      <p:sp>
        <p:nvSpPr>
          <p:cNvPr id="11" name="Text 6"/>
          <p:cNvSpPr/>
          <p:nvPr/>
        </p:nvSpPr>
        <p:spPr>
          <a:xfrm>
            <a:off x="9809083" y="6032183"/>
            <a:ext cx="4271248" cy="1353026"/>
          </a:xfrm>
          <a:prstGeom prst="rect">
            <a:avLst/>
          </a:prstGeom>
          <a:noFill/>
          <a:ln/>
        </p:spPr>
        <p:txBody>
          <a:bodyPr wrap="square" lIns="0" tIns="0" rIns="0" bIns="0" rtlCol="0" anchor="t"/>
          <a:lstStyle/>
          <a:p>
            <a:pPr algn="l" indent="0" marL="0">
              <a:lnSpc>
                <a:spcPts val="1750"/>
              </a:lnSpc>
              <a:buNone/>
            </a:pPr>
            <a:r>
              <a:rPr lang="en-US" sz="1100" dirty="0">
                <a:solidFill>
                  <a:srgbClr val="61615C"/>
                </a:solidFill>
                <a:latin typeface="Tomorrow" pitchFamily="34" charset="0"/>
                <a:ea typeface="Tomorrow" pitchFamily="34" charset="-122"/>
                <a:cs typeface="Tomorrow" pitchFamily="34" charset="-120"/>
              </a:rPr>
              <a:t>Developers will find our API to be well-documented, consistent, and easy to integrate with various frontend frameworks and third-party services. The modular architecture facilitates collaborative development, reduces onboarding time for new team members, and allows for rapid feature deployment, accelerating the development lifecycle.</a:t>
            </a:r>
            <a:endParaRPr lang="en-US" sz="1100" dirty="0"/>
          </a:p>
        </p:txBody>
      </p:sp>
      <p:sp>
        <p:nvSpPr>
          <p:cNvPr id="12" name="Text 7"/>
          <p:cNvSpPr/>
          <p:nvPr/>
        </p:nvSpPr>
        <p:spPr>
          <a:xfrm>
            <a:off x="563642" y="7895987"/>
            <a:ext cx="13503116" cy="225504"/>
          </a:xfrm>
          <a:prstGeom prst="rect">
            <a:avLst/>
          </a:prstGeom>
          <a:noFill/>
          <a:ln/>
        </p:spPr>
        <p:txBody>
          <a:bodyPr wrap="none" lIns="0" tIns="0" rIns="0" bIns="0" rtlCol="0" anchor="t"/>
          <a:lstStyle/>
          <a:p>
            <a:pPr algn="l" indent="0" marL="0">
              <a:lnSpc>
                <a:spcPts val="1750"/>
              </a:lnSpc>
              <a:buNone/>
            </a:pPr>
            <a:r>
              <a:rPr lang="en-US" sz="1100" dirty="0">
                <a:solidFill>
                  <a:srgbClr val="61615C"/>
                </a:solidFill>
                <a:latin typeface="Tomorrow" pitchFamily="34" charset="0"/>
                <a:ea typeface="Tomorrow" pitchFamily="34" charset="-122"/>
                <a:cs typeface="Tomorrow" pitchFamily="34" charset="-120"/>
              </a:rPr>
              <a:t>By focusing on these distinct user groups, we've designed a backend that not only meets their specific needs but also enhances their overall interaction with the e-commerce platform.</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572572"/>
            <a:ext cx="13042821" cy="1240155"/>
          </a:xfrm>
          <a:prstGeom prst="rect">
            <a:avLst/>
          </a:prstGeom>
          <a:noFill/>
          <a:ln/>
        </p:spPr>
        <p:txBody>
          <a:bodyPr wrap="square" lIns="0" tIns="0" rIns="0" bIns="0" rtlCol="0" anchor="t"/>
          <a:lstStyle/>
          <a:p>
            <a:pPr algn="l" indent="0" marL="0">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Tangible Results: A Fully Functional &amp; Optimized API</a:t>
            </a:r>
            <a:endParaRPr lang="en-US" sz="3900" dirty="0"/>
          </a:p>
        </p:txBody>
      </p:sp>
      <p:sp>
        <p:nvSpPr>
          <p:cNvPr id="3" name="Shape 1"/>
          <p:cNvSpPr/>
          <p:nvPr/>
        </p:nvSpPr>
        <p:spPr>
          <a:xfrm>
            <a:off x="793790" y="2308741"/>
            <a:ext cx="3200995" cy="248007"/>
          </a:xfrm>
          <a:prstGeom prst="roundRect">
            <a:avLst>
              <a:gd name="adj" fmla="val 12004"/>
            </a:avLst>
          </a:prstGeom>
          <a:solidFill>
            <a:srgbClr val="F0EAEA"/>
          </a:solidFill>
          <a:ln/>
        </p:spPr>
      </p:sp>
      <p:sp>
        <p:nvSpPr>
          <p:cNvPr id="4" name="Shape 2"/>
          <p:cNvSpPr/>
          <p:nvPr/>
        </p:nvSpPr>
        <p:spPr>
          <a:xfrm>
            <a:off x="793790" y="2308741"/>
            <a:ext cx="3197781" cy="248007"/>
          </a:xfrm>
          <a:prstGeom prst="roundRect">
            <a:avLst>
              <a:gd name="adj" fmla="val 12004"/>
            </a:avLst>
          </a:prstGeom>
          <a:solidFill>
            <a:srgbClr val="1D1D1B"/>
          </a:solidFill>
          <a:ln/>
        </p:spPr>
      </p:sp>
      <p:sp>
        <p:nvSpPr>
          <p:cNvPr id="5" name="Text 3"/>
          <p:cNvSpPr/>
          <p:nvPr/>
        </p:nvSpPr>
        <p:spPr>
          <a:xfrm>
            <a:off x="4143613" y="2308741"/>
            <a:ext cx="832366" cy="248007"/>
          </a:xfrm>
          <a:prstGeom prst="rect">
            <a:avLst/>
          </a:prstGeom>
          <a:noFill/>
          <a:ln/>
        </p:spPr>
        <p:txBody>
          <a:bodyPr wrap="none" lIns="0" tIns="0" rIns="0" bIns="0" rtlCol="0" anchor="t"/>
          <a:lstStyle/>
          <a:p>
            <a:pPr algn="l" indent="0" marL="0">
              <a:lnSpc>
                <a:spcPts val="1950"/>
              </a:lnSpc>
              <a:buNone/>
            </a:pPr>
            <a:r>
              <a:rPr lang="en-US" sz="1950" dirty="0">
                <a:solidFill>
                  <a:srgbClr val="61615C"/>
                </a:solidFill>
                <a:latin typeface="Tomorrow Semi Bold" pitchFamily="34" charset="0"/>
                <a:ea typeface="Tomorrow Semi Bold" pitchFamily="34" charset="-122"/>
                <a:cs typeface="Tomorrow Semi Bold" pitchFamily="34" charset="-120"/>
              </a:rPr>
              <a:t>99.9%</a:t>
            </a:r>
            <a:endParaRPr lang="en-US" sz="1950" dirty="0"/>
          </a:p>
        </p:txBody>
      </p:sp>
      <p:sp>
        <p:nvSpPr>
          <p:cNvPr id="6" name="Text 4"/>
          <p:cNvSpPr/>
          <p:nvPr/>
        </p:nvSpPr>
        <p:spPr>
          <a:xfrm>
            <a:off x="793790" y="2804755"/>
            <a:ext cx="4182189" cy="952619"/>
          </a:xfrm>
          <a:prstGeom prst="rect">
            <a:avLst/>
          </a:prstGeom>
          <a:noFill/>
          <a:ln/>
        </p:spPr>
        <p:txBody>
          <a:bodyPr wrap="square" lIns="0" tIns="0" rIns="0" bIns="0" rtlCol="0" anchor="t"/>
          <a:lstStyle/>
          <a:p>
            <a:pPr algn="l" indent="0" marL="0">
              <a:lnSpc>
                <a:spcPts val="2500"/>
              </a:lnSpc>
              <a:buNone/>
            </a:pPr>
            <a:r>
              <a:rPr lang="en-US" sz="1550" b="1" dirty="0">
                <a:solidFill>
                  <a:srgbClr val="61615C"/>
                </a:solidFill>
                <a:latin typeface="Tomorrow" pitchFamily="34" charset="0"/>
                <a:ea typeface="Tomorrow" pitchFamily="34" charset="-122"/>
                <a:cs typeface="Tomorrow" pitchFamily="34" charset="-120"/>
              </a:rPr>
              <a:t>API Uptime</a:t>
            </a:r>
            <a:pPr algn="l" indent="0" marL="0">
              <a:lnSpc>
                <a:spcPts val="2500"/>
              </a:lnSpc>
              <a:buNone/>
            </a:pPr>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Guaranteed high availability ensures continuous service.</a:t>
            </a:r>
            <a:endParaRPr lang="en-US" sz="1550" dirty="0"/>
          </a:p>
        </p:txBody>
      </p:sp>
      <p:sp>
        <p:nvSpPr>
          <p:cNvPr id="7" name="Shape 5"/>
          <p:cNvSpPr/>
          <p:nvPr/>
        </p:nvSpPr>
        <p:spPr>
          <a:xfrm>
            <a:off x="5223986" y="2308741"/>
            <a:ext cx="3061454" cy="248007"/>
          </a:xfrm>
          <a:prstGeom prst="roundRect">
            <a:avLst>
              <a:gd name="adj" fmla="val 12004"/>
            </a:avLst>
          </a:prstGeom>
          <a:solidFill>
            <a:srgbClr val="F0EAEA"/>
          </a:solidFill>
          <a:ln/>
        </p:spPr>
      </p:sp>
      <p:sp>
        <p:nvSpPr>
          <p:cNvPr id="8" name="Shape 6"/>
          <p:cNvSpPr/>
          <p:nvPr/>
        </p:nvSpPr>
        <p:spPr>
          <a:xfrm>
            <a:off x="5223986" y="2308741"/>
            <a:ext cx="3061454" cy="248007"/>
          </a:xfrm>
          <a:prstGeom prst="roundRect">
            <a:avLst>
              <a:gd name="adj" fmla="val 12004"/>
            </a:avLst>
          </a:prstGeom>
          <a:solidFill>
            <a:srgbClr val="1D1D1B"/>
          </a:solidFill>
          <a:ln/>
        </p:spPr>
      </p:sp>
      <p:sp>
        <p:nvSpPr>
          <p:cNvPr id="9" name="Text 7"/>
          <p:cNvSpPr/>
          <p:nvPr/>
        </p:nvSpPr>
        <p:spPr>
          <a:xfrm>
            <a:off x="8434268" y="2308741"/>
            <a:ext cx="972026" cy="248007"/>
          </a:xfrm>
          <a:prstGeom prst="rect">
            <a:avLst/>
          </a:prstGeom>
          <a:noFill/>
          <a:ln/>
        </p:spPr>
        <p:txBody>
          <a:bodyPr wrap="none" lIns="0" tIns="0" rIns="0" bIns="0" rtlCol="0" anchor="t"/>
          <a:lstStyle/>
          <a:p>
            <a:pPr algn="l" indent="0" marL="0">
              <a:lnSpc>
                <a:spcPts val="1950"/>
              </a:lnSpc>
              <a:buNone/>
            </a:pPr>
            <a:r>
              <a:rPr lang="en-US" sz="1950" dirty="0">
                <a:solidFill>
                  <a:srgbClr val="61615C"/>
                </a:solidFill>
                <a:latin typeface="Tomorrow Semi Bold" pitchFamily="34" charset="0"/>
                <a:ea typeface="Tomorrow Semi Bold" pitchFamily="34" charset="-122"/>
                <a:cs typeface="Tomorrow Semi Bold" pitchFamily="34" charset="-120"/>
              </a:rPr>
              <a:t>&lt;100ms</a:t>
            </a:r>
            <a:endParaRPr lang="en-US" sz="1950" dirty="0"/>
          </a:p>
        </p:txBody>
      </p:sp>
      <p:sp>
        <p:nvSpPr>
          <p:cNvPr id="10" name="Text 8"/>
          <p:cNvSpPr/>
          <p:nvPr/>
        </p:nvSpPr>
        <p:spPr>
          <a:xfrm>
            <a:off x="5223986" y="2804755"/>
            <a:ext cx="4182308" cy="635079"/>
          </a:xfrm>
          <a:prstGeom prst="rect">
            <a:avLst/>
          </a:prstGeom>
          <a:noFill/>
          <a:ln/>
        </p:spPr>
        <p:txBody>
          <a:bodyPr wrap="square" lIns="0" tIns="0" rIns="0" bIns="0" rtlCol="0" anchor="t"/>
          <a:lstStyle/>
          <a:p>
            <a:pPr algn="l" indent="0" marL="0">
              <a:lnSpc>
                <a:spcPts val="2500"/>
              </a:lnSpc>
              <a:buNone/>
            </a:pPr>
            <a:r>
              <a:rPr lang="en-US" sz="1550" b="1" dirty="0">
                <a:solidFill>
                  <a:srgbClr val="61615C"/>
                </a:solidFill>
                <a:latin typeface="Tomorrow" pitchFamily="34" charset="0"/>
                <a:ea typeface="Tomorrow" pitchFamily="34" charset="-122"/>
                <a:cs typeface="Tomorrow" pitchFamily="34" charset="-120"/>
              </a:rPr>
              <a:t>Average Response Time</a:t>
            </a:r>
            <a:pPr algn="l" indent="0" marL="0">
              <a:lnSpc>
                <a:spcPts val="2500"/>
              </a:lnSpc>
              <a:buNone/>
            </a:pPr>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Fast processing for user interactions.</a:t>
            </a:r>
            <a:endParaRPr lang="en-US" sz="1550" dirty="0"/>
          </a:p>
        </p:txBody>
      </p:sp>
      <p:sp>
        <p:nvSpPr>
          <p:cNvPr id="11" name="Shape 9"/>
          <p:cNvSpPr/>
          <p:nvPr/>
        </p:nvSpPr>
        <p:spPr>
          <a:xfrm>
            <a:off x="9654302" y="2308741"/>
            <a:ext cx="3341727" cy="248007"/>
          </a:xfrm>
          <a:prstGeom prst="roundRect">
            <a:avLst>
              <a:gd name="adj" fmla="val 12004"/>
            </a:avLst>
          </a:prstGeom>
          <a:solidFill>
            <a:srgbClr val="F0EAEA"/>
          </a:solidFill>
          <a:ln/>
        </p:spPr>
      </p:sp>
      <p:sp>
        <p:nvSpPr>
          <p:cNvPr id="12" name="Shape 10"/>
          <p:cNvSpPr/>
          <p:nvPr/>
        </p:nvSpPr>
        <p:spPr>
          <a:xfrm>
            <a:off x="9654302" y="2308741"/>
            <a:ext cx="3341727" cy="248007"/>
          </a:xfrm>
          <a:prstGeom prst="roundRect">
            <a:avLst>
              <a:gd name="adj" fmla="val 12004"/>
            </a:avLst>
          </a:prstGeom>
          <a:solidFill>
            <a:srgbClr val="1D1D1B"/>
          </a:solidFill>
          <a:ln/>
        </p:spPr>
      </p:sp>
      <p:sp>
        <p:nvSpPr>
          <p:cNvPr id="13" name="Text 11"/>
          <p:cNvSpPr/>
          <p:nvPr/>
        </p:nvSpPr>
        <p:spPr>
          <a:xfrm>
            <a:off x="13144857" y="2308741"/>
            <a:ext cx="691753" cy="248007"/>
          </a:xfrm>
          <a:prstGeom prst="rect">
            <a:avLst/>
          </a:prstGeom>
          <a:noFill/>
          <a:ln/>
        </p:spPr>
        <p:txBody>
          <a:bodyPr wrap="none" lIns="0" tIns="0" rIns="0" bIns="0" rtlCol="0" anchor="t"/>
          <a:lstStyle/>
          <a:p>
            <a:pPr algn="l" indent="0" marL="0">
              <a:lnSpc>
                <a:spcPts val="1950"/>
              </a:lnSpc>
              <a:buNone/>
            </a:pPr>
            <a:r>
              <a:rPr lang="en-US" sz="1950" dirty="0">
                <a:solidFill>
                  <a:srgbClr val="61615C"/>
                </a:solidFill>
                <a:latin typeface="Tomorrow Semi Bold" pitchFamily="34" charset="0"/>
                <a:ea typeface="Tomorrow Semi Bold" pitchFamily="34" charset="-122"/>
                <a:cs typeface="Tomorrow Semi Bold" pitchFamily="34" charset="-120"/>
              </a:rPr>
              <a:t>100%</a:t>
            </a:r>
            <a:endParaRPr lang="en-US" sz="1950" dirty="0"/>
          </a:p>
        </p:txBody>
      </p:sp>
      <p:sp>
        <p:nvSpPr>
          <p:cNvPr id="14" name="Text 12"/>
          <p:cNvSpPr/>
          <p:nvPr/>
        </p:nvSpPr>
        <p:spPr>
          <a:xfrm>
            <a:off x="9654302" y="2804755"/>
            <a:ext cx="4182308" cy="635079"/>
          </a:xfrm>
          <a:prstGeom prst="rect">
            <a:avLst/>
          </a:prstGeom>
          <a:noFill/>
          <a:ln/>
        </p:spPr>
        <p:txBody>
          <a:bodyPr wrap="square" lIns="0" tIns="0" rIns="0" bIns="0" rtlCol="0" anchor="t"/>
          <a:lstStyle/>
          <a:p>
            <a:pPr algn="l" indent="0" marL="0">
              <a:lnSpc>
                <a:spcPts val="2500"/>
              </a:lnSpc>
              <a:buNone/>
            </a:pPr>
            <a:r>
              <a:rPr lang="en-US" sz="1550" b="1" dirty="0">
                <a:solidFill>
                  <a:srgbClr val="61615C"/>
                </a:solidFill>
                <a:latin typeface="Tomorrow" pitchFamily="34" charset="0"/>
                <a:ea typeface="Tomorrow" pitchFamily="34" charset="-122"/>
                <a:cs typeface="Tomorrow" pitchFamily="34" charset="-120"/>
              </a:rPr>
              <a:t>Security Compliance</a:t>
            </a:r>
            <a:pPr algn="l" indent="0" marL="0">
              <a:lnSpc>
                <a:spcPts val="2500"/>
              </a:lnSpc>
              <a:buNone/>
            </a:pPr>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Adherence to industry best practices.</a:t>
            </a:r>
            <a:endParaRPr lang="en-US" sz="1550" dirty="0"/>
          </a:p>
        </p:txBody>
      </p:sp>
      <p:sp>
        <p:nvSpPr>
          <p:cNvPr id="15" name="Text 13"/>
          <p:cNvSpPr/>
          <p:nvPr/>
        </p:nvSpPr>
        <p:spPr>
          <a:xfrm>
            <a:off x="793790" y="3980617"/>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We successfully delivered a robust, high-performance API that is the backbone of a modern e-commerce platform.</a:t>
            </a:r>
            <a:endParaRPr lang="en-US" sz="1550" dirty="0"/>
          </a:p>
        </p:txBody>
      </p:sp>
      <p:sp>
        <p:nvSpPr>
          <p:cNvPr id="16" name="Text 14"/>
          <p:cNvSpPr/>
          <p:nvPr/>
        </p:nvSpPr>
        <p:spPr>
          <a:xfrm>
            <a:off x="793790" y="4521398"/>
            <a:ext cx="130428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61615C"/>
                </a:solidFill>
                <a:latin typeface="Tomorrow" pitchFamily="34" charset="0"/>
                <a:ea typeface="Tomorrow" pitchFamily="34" charset="-122"/>
                <a:cs typeface="Tomorrow" pitchFamily="34" charset="-120"/>
              </a:rPr>
              <a:t>User Authentication:</a:t>
            </a:r>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 Secure registration, login, and profile management with JWTs and bcrypt, ensuring user data privacy and session integrity.</a:t>
            </a:r>
            <a:endParaRPr lang="en-US" sz="1550" dirty="0"/>
          </a:p>
        </p:txBody>
      </p:sp>
      <p:sp>
        <p:nvSpPr>
          <p:cNvPr id="17" name="Text 15"/>
          <p:cNvSpPr/>
          <p:nvPr/>
        </p:nvSpPr>
        <p:spPr>
          <a:xfrm>
            <a:off x="793790" y="5225891"/>
            <a:ext cx="130428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61615C"/>
                </a:solidFill>
                <a:latin typeface="Tomorrow" pitchFamily="34" charset="0"/>
                <a:ea typeface="Tomorrow" pitchFamily="34" charset="-122"/>
                <a:cs typeface="Tomorrow" pitchFamily="34" charset="-120"/>
              </a:rPr>
              <a:t>Product Management:</a:t>
            </a:r>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 Comprehensive CRUD operations for products, including detailed descriptions, images, pricing, and inventory tracking. Categorization and search functionalities are also fully implemented.</a:t>
            </a:r>
            <a:endParaRPr lang="en-US" sz="1550" dirty="0"/>
          </a:p>
        </p:txBody>
      </p:sp>
      <p:sp>
        <p:nvSpPr>
          <p:cNvPr id="18" name="Text 16"/>
          <p:cNvSpPr/>
          <p:nvPr/>
        </p:nvSpPr>
        <p:spPr>
          <a:xfrm>
            <a:off x="793790" y="5930384"/>
            <a:ext cx="130428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61615C"/>
                </a:solidFill>
                <a:latin typeface="Tomorrow" pitchFamily="34" charset="0"/>
                <a:ea typeface="Tomorrow" pitchFamily="34" charset="-122"/>
                <a:cs typeface="Tomorrow" pitchFamily="34" charset="-120"/>
              </a:rPr>
              <a:t>Order Processing:</a:t>
            </a:r>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 End-to-end order lifecycle management, from shopping cart to order confirmation, payment integration (simulated), and status updates. Efficient handling of order details, shipping information, and historical data.</a:t>
            </a:r>
            <a:endParaRPr lang="en-US" sz="1550" dirty="0"/>
          </a:p>
        </p:txBody>
      </p:sp>
      <p:sp>
        <p:nvSpPr>
          <p:cNvPr id="19" name="Text 17"/>
          <p:cNvSpPr/>
          <p:nvPr/>
        </p:nvSpPr>
        <p:spPr>
          <a:xfrm>
            <a:off x="793790" y="6634877"/>
            <a:ext cx="130428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61615C"/>
                </a:solidFill>
                <a:latin typeface="Tomorrow" pitchFamily="34" charset="0"/>
                <a:ea typeface="Tomorrow" pitchFamily="34" charset="-122"/>
                <a:cs typeface="Tomorrow" pitchFamily="34" charset="-120"/>
              </a:rPr>
              <a:t>Scalability:</a:t>
            </a:r>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 The API is designed to handle increasing loads and data volumes, ensuring the platform can grow without significant architectural changes.</a:t>
            </a:r>
            <a:endParaRPr lang="en-US" sz="1550" dirty="0"/>
          </a:p>
        </p:txBody>
      </p:sp>
      <p:sp>
        <p:nvSpPr>
          <p:cNvPr id="20" name="Text 18"/>
          <p:cNvSpPr/>
          <p:nvPr/>
        </p:nvSpPr>
        <p:spPr>
          <a:xfrm>
            <a:off x="793790" y="7339370"/>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61615C"/>
                </a:solidFill>
                <a:latin typeface="Tomorrow" pitchFamily="34" charset="0"/>
                <a:ea typeface="Tomorrow" pitchFamily="34" charset="-122"/>
                <a:cs typeface="Tomorrow" pitchFamily="34" charset="-120"/>
              </a:rPr>
              <a:t>Maintainability:</a:t>
            </a:r>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 Clean, modular code structure facilitates future enhancements and bug fixes, reducing long-term development costs.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22697" y="676751"/>
            <a:ext cx="4850487" cy="486489"/>
          </a:xfrm>
          <a:prstGeom prst="rect">
            <a:avLst/>
          </a:prstGeom>
          <a:noFill/>
          <a:ln/>
        </p:spPr>
        <p:txBody>
          <a:bodyPr wrap="none" lIns="0" tIns="0" rIns="0" bIns="0" rtlCol="0" anchor="t"/>
          <a:lstStyle/>
          <a:p>
            <a:pPr algn="l" indent="0" marL="0">
              <a:lnSpc>
                <a:spcPts val="3800"/>
              </a:lnSpc>
              <a:buNone/>
            </a:pPr>
            <a:r>
              <a:rPr lang="en-US" sz="3050" dirty="0">
                <a:solidFill>
                  <a:srgbClr val="1D1D1B"/>
                </a:solidFill>
                <a:latin typeface="Tomorrow Semi Bold" pitchFamily="34" charset="0"/>
                <a:ea typeface="Tomorrow Semi Bold" pitchFamily="34" charset="-122"/>
                <a:cs typeface="Tomorrow Semi Bold" pitchFamily="34" charset="-120"/>
              </a:rPr>
              <a:t>Conclusion &amp; Next Steps</a:t>
            </a:r>
            <a:endParaRPr lang="en-US" sz="3050" dirty="0"/>
          </a:p>
        </p:txBody>
      </p:sp>
      <p:sp>
        <p:nvSpPr>
          <p:cNvPr id="3" name="Text 1"/>
          <p:cNvSpPr/>
          <p:nvPr/>
        </p:nvSpPr>
        <p:spPr>
          <a:xfrm>
            <a:off x="622697" y="1552337"/>
            <a:ext cx="2335054" cy="291822"/>
          </a:xfrm>
          <a:prstGeom prst="rect">
            <a:avLst/>
          </a:prstGeom>
          <a:noFill/>
          <a:ln/>
        </p:spPr>
        <p:txBody>
          <a:bodyPr wrap="none" lIns="0" tIns="0" rIns="0" bIns="0" rtlCol="0" anchor="t"/>
          <a:lstStyle/>
          <a:p>
            <a:pPr algn="l" indent="0" marL="0">
              <a:lnSpc>
                <a:spcPts val="2250"/>
              </a:lnSpc>
              <a:buNone/>
            </a:pPr>
            <a:r>
              <a:rPr lang="en-US" sz="1800" dirty="0">
                <a:solidFill>
                  <a:srgbClr val="1D1D1B"/>
                </a:solidFill>
                <a:latin typeface="Tomorrow Semi Bold" pitchFamily="34" charset="0"/>
                <a:ea typeface="Tomorrow Semi Bold" pitchFamily="34" charset="-122"/>
                <a:cs typeface="Tomorrow Semi Bold" pitchFamily="34" charset="-120"/>
              </a:rPr>
              <a:t>Key Takeaways</a:t>
            </a:r>
            <a:endParaRPr lang="en-US" sz="1800" dirty="0"/>
          </a:p>
        </p:txBody>
      </p:sp>
      <p:sp>
        <p:nvSpPr>
          <p:cNvPr id="4" name="Text 2"/>
          <p:cNvSpPr/>
          <p:nvPr/>
        </p:nvSpPr>
        <p:spPr>
          <a:xfrm>
            <a:off x="622697" y="1999774"/>
            <a:ext cx="7879080" cy="1494473"/>
          </a:xfrm>
          <a:prstGeom prst="rect">
            <a:avLst/>
          </a:prstGeom>
          <a:noFill/>
          <a:ln/>
        </p:spPr>
        <p:txBody>
          <a:bodyPr wrap="square" lIns="0" tIns="0" rIns="0" bIns="0" rtlCol="0" anchor="t"/>
          <a:lstStyle/>
          <a:p>
            <a:pPr algn="l" indent="0" marL="0">
              <a:lnSpc>
                <a:spcPts val="1950"/>
              </a:lnSpc>
              <a:buNone/>
            </a:pPr>
            <a:r>
              <a:rPr lang="en-US" sz="1200" dirty="0">
                <a:solidFill>
                  <a:srgbClr val="61615C"/>
                </a:solidFill>
                <a:latin typeface="Tomorrow" pitchFamily="34" charset="0"/>
                <a:ea typeface="Tomorrow" pitchFamily="34" charset="-122"/>
                <a:cs typeface="Tomorrow" pitchFamily="34" charset="-120"/>
              </a:rPr>
              <a:t>Our e-commerce backend system provides a robust, scalable, and secure foundation for any online retail venture. By focusing on modern technologies like Node.js and PostgreSQL, we've built an API that ensures high performance, data integrity, and an excellent user experience. The modular design allows for easy expansion and adaptation to future business needs, making it a sustainable solution for long-term growth. This project not only demonstrates our technical proficiency but also our commitment to delivering high-quality, production-ready systems.</a:t>
            </a:r>
            <a:endParaRPr lang="en-US" sz="1200" dirty="0"/>
          </a:p>
        </p:txBody>
      </p:sp>
      <p:sp>
        <p:nvSpPr>
          <p:cNvPr id="5" name="Text 3"/>
          <p:cNvSpPr/>
          <p:nvPr/>
        </p:nvSpPr>
        <p:spPr>
          <a:xfrm>
            <a:off x="622697" y="3649861"/>
            <a:ext cx="3669506" cy="291822"/>
          </a:xfrm>
          <a:prstGeom prst="rect">
            <a:avLst/>
          </a:prstGeom>
          <a:noFill/>
          <a:ln/>
        </p:spPr>
        <p:txBody>
          <a:bodyPr wrap="none" lIns="0" tIns="0" rIns="0" bIns="0" rtlCol="0" anchor="t"/>
          <a:lstStyle/>
          <a:p>
            <a:pPr algn="l" indent="0" marL="0">
              <a:lnSpc>
                <a:spcPts val="2250"/>
              </a:lnSpc>
              <a:buNone/>
            </a:pPr>
            <a:r>
              <a:rPr lang="en-US" sz="1800" dirty="0">
                <a:solidFill>
                  <a:srgbClr val="1D1D1B"/>
                </a:solidFill>
                <a:latin typeface="Tomorrow Semi Bold" pitchFamily="34" charset="0"/>
                <a:ea typeface="Tomorrow Semi Bold" pitchFamily="34" charset="-122"/>
                <a:cs typeface="Tomorrow Semi Bold" pitchFamily="34" charset="-120"/>
              </a:rPr>
              <a:t>Future Scope &amp; Enhancements</a:t>
            </a:r>
            <a:endParaRPr lang="en-US" sz="1800" dirty="0"/>
          </a:p>
        </p:txBody>
      </p:sp>
      <p:sp>
        <p:nvSpPr>
          <p:cNvPr id="6" name="Text 4"/>
          <p:cNvSpPr/>
          <p:nvPr/>
        </p:nvSpPr>
        <p:spPr>
          <a:xfrm>
            <a:off x="622697" y="4097298"/>
            <a:ext cx="7879080" cy="249079"/>
          </a:xfrm>
          <a:prstGeom prst="rect">
            <a:avLst/>
          </a:prstGeom>
          <a:noFill/>
          <a:ln/>
        </p:spPr>
        <p:txBody>
          <a:bodyPr wrap="none" lIns="0" tIns="0" rIns="0" bIns="0" rtlCol="0" anchor="t"/>
          <a:lstStyle/>
          <a:p>
            <a:pPr algn="l" indent="0" marL="0">
              <a:lnSpc>
                <a:spcPts val="1950"/>
              </a:lnSpc>
              <a:buNone/>
            </a:pPr>
            <a:r>
              <a:rPr lang="en-US" sz="1200" dirty="0">
                <a:solidFill>
                  <a:srgbClr val="61615C"/>
                </a:solidFill>
                <a:latin typeface="Tomorrow" pitchFamily="34" charset="0"/>
                <a:ea typeface="Tomorrow" pitchFamily="34" charset="-122"/>
                <a:cs typeface="Tomorrow" pitchFamily="34" charset="-120"/>
              </a:rPr>
              <a:t>The current system serves as a strong foundation, but there are several avenues for future enhancement:</a:t>
            </a:r>
            <a:endParaRPr lang="en-US" sz="1200" dirty="0"/>
          </a:p>
        </p:txBody>
      </p:sp>
      <p:sp>
        <p:nvSpPr>
          <p:cNvPr id="7" name="Text 5"/>
          <p:cNvSpPr/>
          <p:nvPr/>
        </p:nvSpPr>
        <p:spPr>
          <a:xfrm>
            <a:off x="622697" y="4486394"/>
            <a:ext cx="7879080" cy="498157"/>
          </a:xfrm>
          <a:prstGeom prst="rect">
            <a:avLst/>
          </a:prstGeom>
          <a:noFill/>
          <a:ln/>
        </p:spPr>
        <p:txBody>
          <a:bodyPr wrap="square" lIns="0" tIns="0" rIns="0" bIns="0" rtlCol="0" anchor="t"/>
          <a:lstStyle/>
          <a:p>
            <a:pPr algn="l" marL="342900" indent="-342900">
              <a:lnSpc>
                <a:spcPts val="1950"/>
              </a:lnSpc>
              <a:buSzPct val="100000"/>
              <a:buChar char="•"/>
            </a:pPr>
            <a:r>
              <a:rPr lang="en-US" sz="1200" b="1" dirty="0">
                <a:solidFill>
                  <a:srgbClr val="61615C"/>
                </a:solidFill>
                <a:latin typeface="Tomorrow" pitchFamily="34" charset="0"/>
                <a:ea typeface="Tomorrow" pitchFamily="34" charset="-122"/>
                <a:cs typeface="Tomorrow" pitchFamily="34" charset="-120"/>
              </a:rPr>
              <a:t>Payment Gateway Integration:</a:t>
            </a:r>
            <a:pPr algn="l" indent="0" marL="0">
              <a:lnSpc>
                <a:spcPts val="1950"/>
              </a:lnSpc>
              <a:buNone/>
            </a:pPr>
            <a:r>
              <a:rPr lang="en-US" sz="1200" dirty="0">
                <a:solidFill>
                  <a:srgbClr val="61615C"/>
                </a:solidFill>
                <a:latin typeface="Tomorrow" pitchFamily="34" charset="0"/>
                <a:ea typeface="Tomorrow" pitchFamily="34" charset="-122"/>
                <a:cs typeface="Tomorrow" pitchFamily="34" charset="-120"/>
              </a:rPr>
              <a:t> Implement real-world payment gateways (e.g., Stripe, PayPal) for live transactions.</a:t>
            </a:r>
            <a:endParaRPr lang="en-US" sz="1200" dirty="0"/>
          </a:p>
        </p:txBody>
      </p:sp>
      <p:sp>
        <p:nvSpPr>
          <p:cNvPr id="8" name="Text 6"/>
          <p:cNvSpPr/>
          <p:nvPr/>
        </p:nvSpPr>
        <p:spPr>
          <a:xfrm>
            <a:off x="622697" y="5038963"/>
            <a:ext cx="7879080" cy="498157"/>
          </a:xfrm>
          <a:prstGeom prst="rect">
            <a:avLst/>
          </a:prstGeom>
          <a:noFill/>
          <a:ln/>
        </p:spPr>
        <p:txBody>
          <a:bodyPr wrap="square" lIns="0" tIns="0" rIns="0" bIns="0" rtlCol="0" anchor="t"/>
          <a:lstStyle/>
          <a:p>
            <a:pPr algn="l" marL="342900" indent="-342900">
              <a:lnSpc>
                <a:spcPts val="1950"/>
              </a:lnSpc>
              <a:buSzPct val="100000"/>
              <a:buChar char="•"/>
            </a:pPr>
            <a:r>
              <a:rPr lang="en-US" sz="1200" b="1" dirty="0">
                <a:solidFill>
                  <a:srgbClr val="61615C"/>
                </a:solidFill>
                <a:latin typeface="Tomorrow" pitchFamily="34" charset="0"/>
                <a:ea typeface="Tomorrow" pitchFamily="34" charset="-122"/>
                <a:cs typeface="Tomorrow" pitchFamily="34" charset="-120"/>
              </a:rPr>
              <a:t>Advanced Search &amp; Filtering:</a:t>
            </a:r>
            <a:pPr algn="l" indent="0" marL="0">
              <a:lnSpc>
                <a:spcPts val="1950"/>
              </a:lnSpc>
              <a:buNone/>
            </a:pPr>
            <a:r>
              <a:rPr lang="en-US" sz="1200" dirty="0">
                <a:solidFill>
                  <a:srgbClr val="61615C"/>
                </a:solidFill>
                <a:latin typeface="Tomorrow" pitchFamily="34" charset="0"/>
                <a:ea typeface="Tomorrow" pitchFamily="34" charset="-122"/>
                <a:cs typeface="Tomorrow" pitchFamily="34" charset="-120"/>
              </a:rPr>
              <a:t> Introduce more sophisticated search capabilities and dynamic filtering options for products.</a:t>
            </a:r>
            <a:endParaRPr lang="en-US" sz="1200" dirty="0"/>
          </a:p>
        </p:txBody>
      </p:sp>
      <p:sp>
        <p:nvSpPr>
          <p:cNvPr id="9" name="Text 7"/>
          <p:cNvSpPr/>
          <p:nvPr/>
        </p:nvSpPr>
        <p:spPr>
          <a:xfrm>
            <a:off x="622697" y="5591532"/>
            <a:ext cx="7879080" cy="498157"/>
          </a:xfrm>
          <a:prstGeom prst="rect">
            <a:avLst/>
          </a:prstGeom>
          <a:noFill/>
          <a:ln/>
        </p:spPr>
        <p:txBody>
          <a:bodyPr wrap="square" lIns="0" tIns="0" rIns="0" bIns="0" rtlCol="0" anchor="t"/>
          <a:lstStyle/>
          <a:p>
            <a:pPr algn="l" marL="342900" indent="-342900">
              <a:lnSpc>
                <a:spcPts val="1950"/>
              </a:lnSpc>
              <a:buSzPct val="100000"/>
              <a:buChar char="•"/>
            </a:pPr>
            <a:r>
              <a:rPr lang="en-US" sz="1200" b="1" dirty="0">
                <a:solidFill>
                  <a:srgbClr val="61615C"/>
                </a:solidFill>
                <a:latin typeface="Tomorrow" pitchFamily="34" charset="0"/>
                <a:ea typeface="Tomorrow" pitchFamily="34" charset="-122"/>
                <a:cs typeface="Tomorrow" pitchFamily="34" charset="-120"/>
              </a:rPr>
              <a:t>Recommendation Engine:</a:t>
            </a:r>
            <a:pPr algn="l" indent="0" marL="0">
              <a:lnSpc>
                <a:spcPts val="1950"/>
              </a:lnSpc>
              <a:buNone/>
            </a:pPr>
            <a:r>
              <a:rPr lang="en-US" sz="1200" dirty="0">
                <a:solidFill>
                  <a:srgbClr val="61615C"/>
                </a:solidFill>
                <a:latin typeface="Tomorrow" pitchFamily="34" charset="0"/>
                <a:ea typeface="Tomorrow" pitchFamily="34" charset="-122"/>
                <a:cs typeface="Tomorrow" pitchFamily="34" charset="-120"/>
              </a:rPr>
              <a:t> Develop a personalized product recommendation system based on user behavior and purchase history.</a:t>
            </a:r>
            <a:endParaRPr lang="en-US" sz="1200" dirty="0"/>
          </a:p>
        </p:txBody>
      </p:sp>
      <p:sp>
        <p:nvSpPr>
          <p:cNvPr id="10" name="Text 8"/>
          <p:cNvSpPr/>
          <p:nvPr/>
        </p:nvSpPr>
        <p:spPr>
          <a:xfrm>
            <a:off x="622697" y="6144101"/>
            <a:ext cx="7879080" cy="498157"/>
          </a:xfrm>
          <a:prstGeom prst="rect">
            <a:avLst/>
          </a:prstGeom>
          <a:noFill/>
          <a:ln/>
        </p:spPr>
        <p:txBody>
          <a:bodyPr wrap="square" lIns="0" tIns="0" rIns="0" bIns="0" rtlCol="0" anchor="t"/>
          <a:lstStyle/>
          <a:p>
            <a:pPr algn="l" marL="342900" indent="-342900">
              <a:lnSpc>
                <a:spcPts val="1950"/>
              </a:lnSpc>
              <a:buSzPct val="100000"/>
              <a:buChar char="•"/>
            </a:pPr>
            <a:r>
              <a:rPr lang="en-US" sz="1200" b="1" dirty="0">
                <a:solidFill>
                  <a:srgbClr val="61615C"/>
                </a:solidFill>
                <a:latin typeface="Tomorrow" pitchFamily="34" charset="0"/>
                <a:ea typeface="Tomorrow" pitchFamily="34" charset="-122"/>
                <a:cs typeface="Tomorrow" pitchFamily="34" charset="-120"/>
              </a:rPr>
              <a:t>Inventory Management System:</a:t>
            </a:r>
            <a:pPr algn="l" indent="0" marL="0">
              <a:lnSpc>
                <a:spcPts val="1950"/>
              </a:lnSpc>
              <a:buNone/>
            </a:pPr>
            <a:r>
              <a:rPr lang="en-US" sz="1200" dirty="0">
                <a:solidFill>
                  <a:srgbClr val="61615C"/>
                </a:solidFill>
                <a:latin typeface="Tomorrow" pitchFamily="34" charset="0"/>
                <a:ea typeface="Tomorrow" pitchFamily="34" charset="-122"/>
                <a:cs typeface="Tomorrow" pitchFamily="34" charset="-120"/>
              </a:rPr>
              <a:t> Build out a comprehensive system for real-time stock updates, low-stock alerts, and supplier integration.</a:t>
            </a:r>
            <a:endParaRPr lang="en-US" sz="1200" dirty="0"/>
          </a:p>
        </p:txBody>
      </p:sp>
      <p:sp>
        <p:nvSpPr>
          <p:cNvPr id="11" name="Text 9"/>
          <p:cNvSpPr/>
          <p:nvPr/>
        </p:nvSpPr>
        <p:spPr>
          <a:xfrm>
            <a:off x="622697" y="6696670"/>
            <a:ext cx="7879080" cy="249079"/>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61615C"/>
                </a:solidFill>
                <a:latin typeface="Tomorrow" pitchFamily="34" charset="0"/>
                <a:ea typeface="Tomorrow" pitchFamily="34" charset="-122"/>
                <a:cs typeface="Tomorrow" pitchFamily="34" charset="-120"/>
              </a:rPr>
              <a:t>User Reviews &amp; Ratings:</a:t>
            </a:r>
            <a:pPr algn="l" indent="0" marL="0">
              <a:lnSpc>
                <a:spcPts val="1950"/>
              </a:lnSpc>
              <a:buNone/>
            </a:pPr>
            <a:r>
              <a:rPr lang="en-US" sz="1200" dirty="0">
                <a:solidFill>
                  <a:srgbClr val="61615C"/>
                </a:solidFill>
                <a:latin typeface="Tomorrow" pitchFamily="34" charset="0"/>
                <a:ea typeface="Tomorrow" pitchFamily="34" charset="-122"/>
                <a:cs typeface="Tomorrow" pitchFamily="34" charset="-120"/>
              </a:rPr>
              <a:t> Add functionality for customers to leave reviews and ratings on products.</a:t>
            </a:r>
            <a:endParaRPr lang="en-US" sz="1200" dirty="0"/>
          </a:p>
        </p:txBody>
      </p:sp>
      <p:sp>
        <p:nvSpPr>
          <p:cNvPr id="12" name="Text 10"/>
          <p:cNvSpPr/>
          <p:nvPr/>
        </p:nvSpPr>
        <p:spPr>
          <a:xfrm>
            <a:off x="622697" y="7000161"/>
            <a:ext cx="7879080" cy="498157"/>
          </a:xfrm>
          <a:prstGeom prst="rect">
            <a:avLst/>
          </a:prstGeom>
          <a:noFill/>
          <a:ln/>
        </p:spPr>
        <p:txBody>
          <a:bodyPr wrap="square" lIns="0" tIns="0" rIns="0" bIns="0" rtlCol="0" anchor="t"/>
          <a:lstStyle/>
          <a:p>
            <a:pPr algn="l" marL="342900" indent="-342900">
              <a:lnSpc>
                <a:spcPts val="1950"/>
              </a:lnSpc>
              <a:buSzPct val="100000"/>
              <a:buChar char="•"/>
            </a:pPr>
            <a:r>
              <a:rPr lang="en-US" sz="1200" b="1" dirty="0">
                <a:solidFill>
                  <a:srgbClr val="61615C"/>
                </a:solidFill>
                <a:latin typeface="Tomorrow" pitchFamily="34" charset="0"/>
                <a:ea typeface="Tomorrow" pitchFamily="34" charset="-122"/>
                <a:cs typeface="Tomorrow" pitchFamily="34" charset="-120"/>
              </a:rPr>
              <a:t>Admin Dashboard:</a:t>
            </a:r>
            <a:pPr algn="l" indent="0" marL="0">
              <a:lnSpc>
                <a:spcPts val="1950"/>
              </a:lnSpc>
              <a:buNone/>
            </a:pPr>
            <a:r>
              <a:rPr lang="en-US" sz="1200" dirty="0">
                <a:solidFill>
                  <a:srgbClr val="61615C"/>
                </a:solidFill>
                <a:latin typeface="Tomorrow" pitchFamily="34" charset="0"/>
                <a:ea typeface="Tomorrow" pitchFamily="34" charset="-122"/>
                <a:cs typeface="Tomorrow" pitchFamily="34" charset="-120"/>
              </a:rPr>
              <a:t> Create a dedicated admin interface for managing products, orders, users, and analytics.</a:t>
            </a:r>
            <a:endParaRPr lang="en-US" sz="1200" dirty="0"/>
          </a:p>
        </p:txBody>
      </p:sp>
      <p:pic>
        <p:nvPicPr>
          <p:cNvPr id="13" name="Image 0" descr="preencoded.png">    </p:cNvPr>
          <p:cNvPicPr>
            <a:picLocks noChangeAspect="1"/>
          </p:cNvPicPr>
          <p:nvPr/>
        </p:nvPicPr>
        <p:blipFill>
          <a:blip r:embed="rId1"/>
          <a:stretch>
            <a:fillRect/>
          </a:stretch>
        </p:blipFill>
        <p:spPr>
          <a:xfrm>
            <a:off x="8889206" y="1571744"/>
            <a:ext cx="5126117" cy="512611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94636"/>
            <a:ext cx="7085409" cy="620078"/>
          </a:xfrm>
          <a:prstGeom prst="rect">
            <a:avLst/>
          </a:prstGeom>
          <a:noFill/>
          <a:ln/>
        </p:spPr>
        <p:txBody>
          <a:bodyPr wrap="none" lIns="0" tIns="0" rIns="0" bIns="0" rtlCol="0" anchor="t"/>
          <a:lstStyle/>
          <a:p>
            <a:pPr algn="l" indent="0" marL="0">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Connect &amp; Explore Our Work</a:t>
            </a:r>
            <a:endParaRPr lang="en-US" sz="3900" dirty="0"/>
          </a:p>
        </p:txBody>
      </p:sp>
      <p:sp>
        <p:nvSpPr>
          <p:cNvPr id="3" name="Text 1"/>
          <p:cNvSpPr/>
          <p:nvPr/>
        </p:nvSpPr>
        <p:spPr>
          <a:xfrm>
            <a:off x="2154912" y="2801064"/>
            <a:ext cx="2480905" cy="310158"/>
          </a:xfrm>
          <a:prstGeom prst="rect">
            <a:avLst/>
          </a:prstGeom>
          <a:noFill/>
          <a:ln/>
        </p:spPr>
        <p:txBody>
          <a:bodyPr wrap="none" lIns="0" tIns="0" rIns="0" bIns="0" rtlCol="0" anchor="t"/>
          <a:lstStyle/>
          <a:p>
            <a:pPr algn="r" indent="0" marL="0">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GitHub Repository</a:t>
            </a:r>
            <a:endParaRPr lang="en-US" sz="1950" dirty="0"/>
          </a:p>
        </p:txBody>
      </p:sp>
      <p:sp>
        <p:nvSpPr>
          <p:cNvPr id="4" name="Text 2"/>
          <p:cNvSpPr/>
          <p:nvPr/>
        </p:nvSpPr>
        <p:spPr>
          <a:xfrm>
            <a:off x="793790" y="3230285"/>
            <a:ext cx="3842028" cy="1587698"/>
          </a:xfrm>
          <a:prstGeom prst="rect">
            <a:avLst/>
          </a:prstGeom>
          <a:noFill/>
          <a:ln/>
        </p:spPr>
        <p:txBody>
          <a:bodyPr wrap="square" lIns="0" tIns="0" rIns="0" bIns="0" rtlCol="0" anchor="t"/>
          <a:lstStyle/>
          <a:p>
            <a:pPr algn="r" indent="0" marL="0">
              <a:lnSpc>
                <a:spcPts val="2500"/>
              </a:lnSpc>
              <a:buNone/>
            </a:pPr>
            <a:r>
              <a:rPr lang="en-US" sz="1550" dirty="0">
                <a:solidFill>
                  <a:srgbClr val="61615C"/>
                </a:solidFill>
                <a:latin typeface="Tomorrow" pitchFamily="34" charset="0"/>
                <a:ea typeface="Tomorrow" pitchFamily="34" charset="-122"/>
                <a:cs typeface="Tomorrow" pitchFamily="34" charset="-120"/>
              </a:rPr>
              <a:t>Explore the full codebase, contribute, or fork the project. Our GitHub repository contains all the necessary files, including setup instructions and detailed documentation.</a:t>
            </a:r>
            <a:endParaRPr lang="en-US" sz="1550" dirty="0"/>
          </a:p>
        </p:txBody>
      </p:sp>
      <p:pic>
        <p:nvPicPr>
          <p:cNvPr id="5" name="Image 0" descr="preencoded.png">
            <a:hlinkClick r:id="rId2" tooltip=""/>
          </p:cNvPr>
          <p:cNvPicPr>
            <a:picLocks noChangeAspect="1"/>
          </p:cNvPicPr>
          <p:nvPr/>
        </p:nvPicPr>
        <p:blipFill>
          <a:blip r:embed="rId1"/>
          <a:stretch>
            <a:fillRect/>
          </a:stretch>
        </p:blipFill>
        <p:spPr>
          <a:xfrm>
            <a:off x="2703195" y="5041225"/>
            <a:ext cx="1932622" cy="545783"/>
          </a:xfrm>
          <a:prstGeom prst="rect">
            <a:avLst/>
          </a:prstGeom>
        </p:spPr>
      </p:pic>
      <p:pic>
        <p:nvPicPr>
          <p:cNvPr id="6" name="Image 1" descr="preencoded.png">    </p:cNvPr>
          <p:cNvPicPr>
            <a:picLocks noChangeAspect="1"/>
          </p:cNvPicPr>
          <p:nvPr/>
        </p:nvPicPr>
        <p:blipFill>
          <a:blip r:embed="rId3"/>
          <a:stretch>
            <a:fillRect/>
          </a:stretch>
        </p:blipFill>
        <p:spPr>
          <a:xfrm>
            <a:off x="5032653" y="1911548"/>
            <a:ext cx="4564975" cy="4564975"/>
          </a:xfrm>
          <a:prstGeom prst="rect">
            <a:avLst/>
          </a:prstGeom>
        </p:spPr>
      </p:pic>
      <p:pic>
        <p:nvPicPr>
          <p:cNvPr id="7" name="Image 2" descr="preencoded.png">    </p:cNvPr>
          <p:cNvPicPr>
            <a:picLocks noChangeAspect="1"/>
          </p:cNvPicPr>
          <p:nvPr/>
        </p:nvPicPr>
        <p:blipFill>
          <a:blip r:embed="rId4"/>
          <a:stretch>
            <a:fillRect/>
          </a:stretch>
        </p:blipFill>
        <p:spPr>
          <a:xfrm>
            <a:off x="5568851" y="4008418"/>
            <a:ext cx="296942" cy="371118"/>
          </a:xfrm>
          <a:prstGeom prst="rect">
            <a:avLst/>
          </a:prstGeom>
        </p:spPr>
      </p:pic>
      <p:sp>
        <p:nvSpPr>
          <p:cNvPr id="8" name="Text 3"/>
          <p:cNvSpPr/>
          <p:nvPr/>
        </p:nvSpPr>
        <p:spPr>
          <a:xfrm>
            <a:off x="9994463" y="311860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61615C"/>
                </a:solidFill>
                <a:latin typeface="Tomorrow Semi Bold" pitchFamily="34" charset="0"/>
                <a:ea typeface="Tomorrow Semi Bold" pitchFamily="34" charset="-122"/>
                <a:cs typeface="Tomorrow Semi Bold" pitchFamily="34" charset="-120"/>
              </a:rPr>
              <a:t>Live Demo </a:t>
            </a:r>
            <a:endParaRPr lang="en-US" sz="1950" dirty="0"/>
          </a:p>
        </p:txBody>
      </p:sp>
      <p:sp>
        <p:nvSpPr>
          <p:cNvPr id="9" name="Text 4"/>
          <p:cNvSpPr/>
          <p:nvPr/>
        </p:nvSpPr>
        <p:spPr>
          <a:xfrm>
            <a:off x="9994463" y="3547824"/>
            <a:ext cx="3842147" cy="952619"/>
          </a:xfrm>
          <a:prstGeom prst="rect">
            <a:avLst/>
          </a:prstGeom>
          <a:noFill/>
          <a:ln/>
        </p:spPr>
        <p:txBody>
          <a:bodyPr wrap="square" lIns="0" tIns="0" rIns="0" bIns="0" rtlCol="0" anchor="t"/>
          <a:lstStyle/>
          <a:p>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Experience the API in action with a live demonstration of our backend system integrated with a sample frontend. </a:t>
            </a:r>
            <a:endParaRPr lang="en-US" sz="1550" dirty="0"/>
          </a:p>
        </p:txBody>
      </p:sp>
      <p:pic>
        <p:nvPicPr>
          <p:cNvPr id="10" name="Image 3" descr="preencoded.png">
            <a:hlinkClick r:id="rId6" tooltip=""/>
          </p:cNvPr>
          <p:cNvPicPr>
            <a:picLocks noChangeAspect="1"/>
          </p:cNvPicPr>
          <p:nvPr/>
        </p:nvPicPr>
        <p:blipFill>
          <a:blip r:embed="rId5"/>
          <a:stretch>
            <a:fillRect/>
          </a:stretch>
        </p:blipFill>
        <p:spPr>
          <a:xfrm>
            <a:off x="9994463" y="4723686"/>
            <a:ext cx="1765697" cy="545783"/>
          </a:xfrm>
          <a:prstGeom prst="rect">
            <a:avLst/>
          </a:prstGeom>
        </p:spPr>
      </p:pic>
      <p:pic>
        <p:nvPicPr>
          <p:cNvPr id="11" name="Image 4" descr="preencoded.png">    </p:cNvPr>
          <p:cNvPicPr>
            <a:picLocks noChangeAspect="1"/>
          </p:cNvPicPr>
          <p:nvPr/>
        </p:nvPicPr>
        <p:blipFill>
          <a:blip r:embed="rId7"/>
          <a:stretch>
            <a:fillRect/>
          </a:stretch>
        </p:blipFill>
        <p:spPr>
          <a:xfrm>
            <a:off x="5032653" y="1911548"/>
            <a:ext cx="4564975" cy="4564975"/>
          </a:xfrm>
          <a:prstGeom prst="rect">
            <a:avLst/>
          </a:prstGeom>
        </p:spPr>
      </p:pic>
      <p:pic>
        <p:nvPicPr>
          <p:cNvPr id="12" name="Image 5" descr="preencoded.png">    </p:cNvPr>
          <p:cNvPicPr>
            <a:picLocks noChangeAspect="1"/>
          </p:cNvPicPr>
          <p:nvPr/>
        </p:nvPicPr>
        <p:blipFill>
          <a:blip r:embed="rId8"/>
          <a:stretch>
            <a:fillRect/>
          </a:stretch>
        </p:blipFill>
        <p:spPr>
          <a:xfrm>
            <a:off x="8764250" y="4008418"/>
            <a:ext cx="296942" cy="371118"/>
          </a:xfrm>
          <a:prstGeom prst="rect">
            <a:avLst/>
          </a:prstGeom>
        </p:spPr>
      </p:pic>
      <p:sp>
        <p:nvSpPr>
          <p:cNvPr id="13" name="Text 5"/>
          <p:cNvSpPr/>
          <p:nvPr/>
        </p:nvSpPr>
        <p:spPr>
          <a:xfrm>
            <a:off x="793790" y="669976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We invite you to explore our work further and engage with us. Your feedback and insights are invaluable as we continue to refine and expand this project. Thank you.</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2025-07-08T14:25:35Z</dcterms:created>
  <dcterms:modified xsi:type="dcterms:W3CDTF">2025-07-08T14:25:35Z</dcterms:modified>
</cp:coreProperties>
</file>